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66" r:id="rId5"/>
    <p:sldId id="267" r:id="rId6"/>
    <p:sldId id="268" r:id="rId7"/>
    <p:sldId id="269" r:id="rId8"/>
    <p:sldId id="270" r:id="rId9"/>
    <p:sldId id="271" r:id="rId10"/>
    <p:sldId id="272" r:id="rId11"/>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r" defTabSz="914400" rtl="1" eaLnBrk="1" latinLnBrk="0" hangingPunct="1">
      <a:defRPr kern="1200">
        <a:solidFill>
          <a:schemeClr val="tx1"/>
        </a:solidFill>
        <a:latin typeface="Calibri" panose="020F0502020204030204" pitchFamily="34" charset="0"/>
        <a:ea typeface="+mn-ea"/>
        <a:cs typeface="+mn-cs"/>
      </a:defRPr>
    </a:lvl6pPr>
    <a:lvl7pPr marL="2743200" algn="r" defTabSz="914400" rtl="1" eaLnBrk="1" latinLnBrk="0" hangingPunct="1">
      <a:defRPr kern="1200">
        <a:solidFill>
          <a:schemeClr val="tx1"/>
        </a:solidFill>
        <a:latin typeface="Calibri" panose="020F0502020204030204" pitchFamily="34" charset="0"/>
        <a:ea typeface="+mn-ea"/>
        <a:cs typeface="+mn-cs"/>
      </a:defRPr>
    </a:lvl7pPr>
    <a:lvl8pPr marL="3200400" algn="r" defTabSz="914400" rtl="1" eaLnBrk="1" latinLnBrk="0" hangingPunct="1">
      <a:defRPr kern="1200">
        <a:solidFill>
          <a:schemeClr val="tx1"/>
        </a:solidFill>
        <a:latin typeface="Calibri" panose="020F0502020204030204" pitchFamily="34" charset="0"/>
        <a:ea typeface="+mn-ea"/>
        <a:cs typeface="+mn-cs"/>
      </a:defRPr>
    </a:lvl8pPr>
    <a:lvl9pPr marL="3657600" algn="r" defTabSz="914400" rtl="1"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2298" y="60"/>
      </p:cViewPr>
      <p:guideLst>
        <p:guide orient="horz" pos="3367"/>
        <p:guide pos="238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032952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itchFamily="34" charset="0"/>
        </a:defRPr>
      </a:lvl2pPr>
      <a:lvl3pPr algn="l" rtl="0" eaLnBrk="0" fontAlgn="base" hangingPunct="0">
        <a:lnSpc>
          <a:spcPct val="90000"/>
        </a:lnSpc>
        <a:spcBef>
          <a:spcPct val="0"/>
        </a:spcBef>
        <a:spcAft>
          <a:spcPct val="0"/>
        </a:spcAft>
        <a:defRPr sz="4400">
          <a:solidFill>
            <a:schemeClr val="tx1"/>
          </a:solidFill>
          <a:latin typeface="Calibri" pitchFamily="34" charset="0"/>
        </a:defRPr>
      </a:lvl3pPr>
      <a:lvl4pPr algn="l" rtl="0" eaLnBrk="0" fontAlgn="base" hangingPunct="0">
        <a:lnSpc>
          <a:spcPct val="90000"/>
        </a:lnSpc>
        <a:spcBef>
          <a:spcPct val="0"/>
        </a:spcBef>
        <a:spcAft>
          <a:spcPct val="0"/>
        </a:spcAft>
        <a:defRPr sz="4400">
          <a:solidFill>
            <a:schemeClr val="tx1"/>
          </a:solidFill>
          <a:latin typeface="Calibri" pitchFamily="34" charset="0"/>
        </a:defRPr>
      </a:lvl4pPr>
      <a:lvl5pPr algn="l" rtl="0" eaLnBrk="0" fontAlgn="base" hangingPunct="0">
        <a:lnSpc>
          <a:spcPct val="90000"/>
        </a:lnSpc>
        <a:spcBef>
          <a:spcPct val="0"/>
        </a:spcBef>
        <a:spcAft>
          <a:spcPct val="0"/>
        </a:spcAft>
        <a:defRPr sz="4400">
          <a:solidFill>
            <a:schemeClr val="tx1"/>
          </a:solidFill>
          <a:latin typeface="Calibri" pitchFamily="34" charset="0"/>
        </a:defRPr>
      </a:lvl5pPr>
      <a:lvl6pPr marL="457200" algn="l" rtl="0" fontAlgn="base">
        <a:lnSpc>
          <a:spcPct val="90000"/>
        </a:lnSpc>
        <a:spcBef>
          <a:spcPct val="0"/>
        </a:spcBef>
        <a:spcAft>
          <a:spcPct val="0"/>
        </a:spcAft>
        <a:defRPr sz="4400">
          <a:solidFill>
            <a:schemeClr val="tx1"/>
          </a:solidFill>
          <a:latin typeface="Calibri" pitchFamily="34" charset="0"/>
        </a:defRPr>
      </a:lvl6pPr>
      <a:lvl7pPr marL="914400" algn="l" rtl="0" fontAlgn="base">
        <a:lnSpc>
          <a:spcPct val="90000"/>
        </a:lnSpc>
        <a:spcBef>
          <a:spcPct val="0"/>
        </a:spcBef>
        <a:spcAft>
          <a:spcPct val="0"/>
        </a:spcAft>
        <a:defRPr sz="4400">
          <a:solidFill>
            <a:schemeClr val="tx1"/>
          </a:solidFill>
          <a:latin typeface="Calibri" pitchFamily="34" charset="0"/>
        </a:defRPr>
      </a:lvl7pPr>
      <a:lvl8pPr marL="1371600" algn="l" rtl="0" fontAlgn="base">
        <a:lnSpc>
          <a:spcPct val="90000"/>
        </a:lnSpc>
        <a:spcBef>
          <a:spcPct val="0"/>
        </a:spcBef>
        <a:spcAft>
          <a:spcPct val="0"/>
        </a:spcAft>
        <a:defRPr sz="4400">
          <a:solidFill>
            <a:schemeClr val="tx1"/>
          </a:solidFill>
          <a:latin typeface="Calibri" pitchFamily="34" charset="0"/>
        </a:defRPr>
      </a:lvl8pPr>
      <a:lvl9pPr marL="1828800" algn="l" rtl="0" fontAlgn="base">
        <a:lnSpc>
          <a:spcPct val="90000"/>
        </a:lnSpc>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image" Target="../media/image19.png"/></Relationships>
</file>

<file path=ppt/slides/_rels/slide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jpeg"/><Relationship Id="rId4" Type="http://schemas.openxmlformats.org/officeDocument/2006/relationships/image" Target="../media/image2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1"/>
          <p:cNvSpPr>
            <a:spLocks noChangeArrowheads="1"/>
          </p:cNvSpPr>
          <p:nvPr/>
        </p:nvSpPr>
        <p:spPr bwMode="auto">
          <a:xfrm>
            <a:off x="274638" y="331788"/>
            <a:ext cx="1154112"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spcAft>
                <a:spcPts val="425"/>
              </a:spcAft>
            </a:pPr>
            <a:r>
              <a:rPr lang="en-US" sz="2000" b="1">
                <a:latin typeface="Times New Roman" panose="02020603050405020304" pitchFamily="18" charset="0"/>
              </a:rPr>
              <a:t>Lectures 3</a:t>
            </a:r>
          </a:p>
        </p:txBody>
      </p:sp>
      <p:sp>
        <p:nvSpPr>
          <p:cNvPr id="8195" name="Rectangle 2"/>
          <p:cNvSpPr>
            <a:spLocks noChangeArrowheads="1"/>
          </p:cNvSpPr>
          <p:nvPr/>
        </p:nvSpPr>
        <p:spPr bwMode="auto">
          <a:xfrm>
            <a:off x="4995863" y="603250"/>
            <a:ext cx="2224087"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spcBef>
                <a:spcPts val="425"/>
              </a:spcBef>
              <a:spcAft>
                <a:spcPts val="1888"/>
              </a:spcAft>
            </a:pPr>
            <a:r>
              <a:rPr lang="en-US" sz="1300" b="1">
                <a:latin typeface="Times New Roman" panose="02020603050405020304" pitchFamily="18" charset="0"/>
              </a:rPr>
              <a:t>Dr. Mohammed Abdul Baset</a:t>
            </a:r>
          </a:p>
        </p:txBody>
      </p:sp>
      <p:sp>
        <p:nvSpPr>
          <p:cNvPr id="4" name="Rectangle 3"/>
          <p:cNvSpPr/>
          <p:nvPr/>
        </p:nvSpPr>
        <p:spPr>
          <a:xfrm>
            <a:off x="268288" y="1112838"/>
            <a:ext cx="6861175" cy="6934200"/>
          </a:xfrm>
          <a:prstGeom prst="rect">
            <a:avLst/>
          </a:prstGeom>
        </p:spPr>
        <p:txBody>
          <a:bodyPr lIns="0" tIns="0" rIns="0" bIns="0"/>
          <a:lstStyle/>
          <a:p>
            <a:pPr algn="ctr" eaLnBrk="1" fontAlgn="auto" hangingPunct="1">
              <a:lnSpc>
                <a:spcPts val="2976"/>
              </a:lnSpc>
              <a:spcBef>
                <a:spcPts val="1890"/>
              </a:spcBef>
              <a:spcAft>
                <a:spcPts val="0"/>
              </a:spcAft>
              <a:defRPr/>
            </a:pPr>
            <a:r>
              <a:rPr lang="en-US" sz="1600" b="1" dirty="0">
                <a:latin typeface="Times New Roman"/>
              </a:rPr>
              <a:t>Drawing Lewis Structures</a:t>
            </a:r>
          </a:p>
          <a:p>
            <a:pPr algn="just" eaLnBrk="1" fontAlgn="auto" hangingPunct="1">
              <a:lnSpc>
                <a:spcPts val="2976"/>
              </a:lnSpc>
              <a:spcBef>
                <a:spcPts val="0"/>
              </a:spcBef>
              <a:spcAft>
                <a:spcPts val="0"/>
              </a:spcAft>
              <a:defRPr/>
            </a:pPr>
            <a:r>
              <a:rPr lang="en-US" sz="1300" dirty="0">
                <a:latin typeface="Times New Roman"/>
              </a:rPr>
              <a:t>1.    </a:t>
            </a:r>
            <a:r>
              <a:rPr lang="en-US" sz="1300" b="1" i="1" dirty="0">
                <a:latin typeface="Times New Roman"/>
              </a:rPr>
              <a:t>Sum the valence electrons from all atoms</a:t>
            </a:r>
          </a:p>
          <a:p>
            <a:pPr marL="711200" algn="just" eaLnBrk="1" fontAlgn="auto" hangingPunct="1">
              <a:lnSpc>
                <a:spcPts val="2976"/>
              </a:lnSpc>
              <a:spcBef>
                <a:spcPts val="0"/>
              </a:spcBef>
              <a:spcAft>
                <a:spcPts val="0"/>
              </a:spcAft>
              <a:defRPr/>
            </a:pPr>
            <a:r>
              <a:rPr lang="en-US" sz="1300" i="1" dirty="0">
                <a:latin typeface="Times New Roman"/>
              </a:rPr>
              <a:t>•</a:t>
            </a:r>
            <a:r>
              <a:rPr lang="en-US" sz="1300" dirty="0">
                <a:latin typeface="Times New Roman"/>
              </a:rPr>
              <a:t>    Use the periodic table for reference</a:t>
            </a:r>
          </a:p>
          <a:p>
            <a:pPr marL="939800" indent="-228600" eaLnBrk="1" fontAlgn="auto" hangingPunct="1">
              <a:lnSpc>
                <a:spcPts val="1560"/>
              </a:lnSpc>
              <a:spcBef>
                <a:spcPts val="0"/>
              </a:spcBef>
              <a:spcAft>
                <a:spcPts val="840"/>
              </a:spcAft>
              <a:defRPr/>
            </a:pPr>
            <a:r>
              <a:rPr lang="en-US" sz="1300" dirty="0">
                <a:latin typeface="Times New Roman"/>
              </a:rPr>
              <a:t>•    Add an electron for each indicated negative charge, subtract an electron for each indicated positive charge</a:t>
            </a:r>
          </a:p>
          <a:p>
            <a:pPr algn="just" eaLnBrk="1" fontAlgn="auto" hangingPunct="1">
              <a:lnSpc>
                <a:spcPts val="1560"/>
              </a:lnSpc>
              <a:spcBef>
                <a:spcPts val="0"/>
              </a:spcBef>
              <a:spcAft>
                <a:spcPts val="840"/>
              </a:spcAft>
              <a:defRPr/>
            </a:pPr>
            <a:r>
              <a:rPr lang="en-US" sz="1300" dirty="0">
                <a:latin typeface="Times New Roman"/>
              </a:rPr>
              <a:t>2.    </a:t>
            </a:r>
            <a:r>
              <a:rPr lang="en-US" sz="1300" b="1" i="1" dirty="0">
                <a:latin typeface="Times New Roman"/>
              </a:rPr>
              <a:t>Write the symbols for the atoms to show which atoms are attached to which, and connect them with a single bond</a:t>
            </a:r>
          </a:p>
          <a:p>
            <a:pPr marL="711200" algn="just" eaLnBrk="1" fontAlgn="auto" hangingPunct="1">
              <a:lnSpc>
                <a:spcPts val="1560"/>
              </a:lnSpc>
              <a:spcBef>
                <a:spcPts val="0"/>
              </a:spcBef>
              <a:spcAft>
                <a:spcPts val="0"/>
              </a:spcAft>
              <a:defRPr/>
            </a:pPr>
            <a:r>
              <a:rPr lang="en-US" sz="1300" i="1" dirty="0">
                <a:latin typeface="Times New Roman"/>
              </a:rPr>
              <a:t>•</a:t>
            </a:r>
            <a:r>
              <a:rPr lang="en-US" sz="1300" dirty="0">
                <a:latin typeface="Times New Roman"/>
              </a:rPr>
              <a:t>    You may need some additional evidence to decide bonding interactions</a:t>
            </a:r>
          </a:p>
          <a:p>
            <a:pPr marL="711200" algn="just" eaLnBrk="1" fontAlgn="auto" hangingPunct="1">
              <a:lnSpc>
                <a:spcPts val="1560"/>
              </a:lnSpc>
              <a:spcBef>
                <a:spcPts val="0"/>
              </a:spcBef>
              <a:spcAft>
                <a:spcPts val="0"/>
              </a:spcAft>
              <a:defRPr/>
            </a:pPr>
            <a:r>
              <a:rPr lang="en-US" sz="1300" dirty="0">
                <a:latin typeface="Times New Roman"/>
              </a:rPr>
              <a:t>•    If a central atom has various groups bonded to it, it is usually listed first: CO</a:t>
            </a:r>
            <a:r>
              <a:rPr lang="en-US" sz="1100" dirty="0">
                <a:latin typeface="Candara"/>
              </a:rPr>
              <a:t>3</a:t>
            </a:r>
            <a:r>
              <a:rPr lang="en-US" sz="1300" baseline="30000" dirty="0">
                <a:latin typeface="Times New Roman"/>
              </a:rPr>
              <a:t>2-</a:t>
            </a:r>
            <a:r>
              <a:rPr lang="en-US" sz="1300" dirty="0">
                <a:latin typeface="Times New Roman"/>
              </a:rPr>
              <a:t>, SF</a:t>
            </a:r>
            <a:r>
              <a:rPr lang="en-US" sz="1100" dirty="0">
                <a:latin typeface="Candara"/>
              </a:rPr>
              <a:t>4</a:t>
            </a:r>
          </a:p>
          <a:p>
            <a:pPr marL="711200" algn="just" eaLnBrk="1" fontAlgn="auto" hangingPunct="1">
              <a:lnSpc>
                <a:spcPts val="1560"/>
              </a:lnSpc>
              <a:spcBef>
                <a:spcPts val="0"/>
              </a:spcBef>
              <a:spcAft>
                <a:spcPts val="840"/>
              </a:spcAft>
              <a:defRPr/>
            </a:pPr>
            <a:r>
              <a:rPr lang="en-US" sz="1300" dirty="0">
                <a:latin typeface="Times New Roman"/>
              </a:rPr>
              <a:t>•    Often atoms are written in the order of their connections: HCN</a:t>
            </a:r>
          </a:p>
          <a:p>
            <a:pPr algn="just" eaLnBrk="1" fontAlgn="auto" hangingPunct="1">
              <a:spcBef>
                <a:spcPts val="0"/>
              </a:spcBef>
              <a:spcAft>
                <a:spcPts val="1260"/>
              </a:spcAft>
              <a:defRPr/>
            </a:pPr>
            <a:r>
              <a:rPr lang="en-US" sz="1300" dirty="0">
                <a:latin typeface="Times New Roman"/>
              </a:rPr>
              <a:t>3.    </a:t>
            </a:r>
            <a:r>
              <a:rPr lang="en-US" sz="1300" b="1" i="1" dirty="0">
                <a:latin typeface="Times New Roman"/>
              </a:rPr>
              <a:t>Complete the octets of the atoms bonded to the central atom (H only has two)</a:t>
            </a:r>
          </a:p>
          <a:p>
            <a:pPr algn="just" eaLnBrk="1" fontAlgn="auto" hangingPunct="1">
              <a:spcBef>
                <a:spcPts val="0"/>
              </a:spcBef>
              <a:spcAft>
                <a:spcPts val="1260"/>
              </a:spcAft>
              <a:defRPr/>
            </a:pPr>
            <a:r>
              <a:rPr lang="en-US" sz="1300" dirty="0">
                <a:latin typeface="Times New Roman"/>
              </a:rPr>
              <a:t>4.    </a:t>
            </a:r>
            <a:r>
              <a:rPr lang="en-US" sz="1300" b="1" i="1" dirty="0">
                <a:latin typeface="Times New Roman"/>
              </a:rPr>
              <a:t>Place any leftover electrons on the central atom (even if it results in more than an octet)</a:t>
            </a:r>
          </a:p>
          <a:p>
            <a:pPr eaLnBrk="1" fontAlgn="auto" hangingPunct="1">
              <a:lnSpc>
                <a:spcPts val="1560"/>
              </a:lnSpc>
              <a:spcBef>
                <a:spcPts val="0"/>
              </a:spcBef>
              <a:spcAft>
                <a:spcPts val="840"/>
              </a:spcAft>
              <a:defRPr/>
            </a:pPr>
            <a:r>
              <a:rPr lang="en-US" sz="1300" dirty="0">
                <a:latin typeface="Times New Roman"/>
              </a:rPr>
              <a:t>5.    </a:t>
            </a:r>
            <a:r>
              <a:rPr lang="en-US" sz="1300" b="1" i="1" dirty="0">
                <a:latin typeface="Times New Roman"/>
              </a:rPr>
              <a:t>If there are not enough electrons to give the central atom an octet, try multiple bonds (use one or more of the unshared pairs of electrons on the atoms bonded to the central atom to form double or triple bonds)</a:t>
            </a:r>
          </a:p>
          <a:p>
            <a:pPr algn="just" eaLnBrk="1" fontAlgn="auto" hangingPunct="1">
              <a:lnSpc>
                <a:spcPts val="2952"/>
              </a:lnSpc>
              <a:spcBef>
                <a:spcPts val="0"/>
              </a:spcBef>
              <a:spcAft>
                <a:spcPts val="0"/>
              </a:spcAft>
              <a:defRPr/>
            </a:pPr>
            <a:r>
              <a:rPr lang="en-US" sz="1300" dirty="0">
                <a:latin typeface="Times New Roman"/>
              </a:rPr>
              <a:t>Draw the Lewis structure of phosphorous </a:t>
            </a:r>
            <a:r>
              <a:rPr lang="en-US" sz="1300" dirty="0" err="1">
                <a:latin typeface="Times New Roman"/>
              </a:rPr>
              <a:t>trichloride</a:t>
            </a:r>
            <a:r>
              <a:rPr lang="en-US" sz="1300" dirty="0">
                <a:latin typeface="Times New Roman"/>
              </a:rPr>
              <a:t> (</a:t>
            </a:r>
            <a:r>
              <a:rPr lang="en-US" sz="1300" dirty="0" err="1">
                <a:latin typeface="Times New Roman"/>
              </a:rPr>
              <a:t>PCh</a:t>
            </a:r>
            <a:r>
              <a:rPr lang="en-US" sz="1300" dirty="0">
                <a:latin typeface="Times New Roman"/>
              </a:rPr>
              <a:t>)</a:t>
            </a:r>
          </a:p>
          <a:p>
            <a:pPr algn="just" eaLnBrk="1" fontAlgn="auto" hangingPunct="1">
              <a:lnSpc>
                <a:spcPts val="2952"/>
              </a:lnSpc>
              <a:spcBef>
                <a:spcPts val="0"/>
              </a:spcBef>
              <a:spcAft>
                <a:spcPts val="0"/>
              </a:spcAft>
              <a:defRPr/>
            </a:pPr>
            <a:r>
              <a:rPr lang="en-US" sz="1300" dirty="0">
                <a:latin typeface="Times New Roman"/>
              </a:rPr>
              <a:t>This is an example of a central atom, P, surrounded by chlorine atoms</a:t>
            </a:r>
          </a:p>
          <a:p>
            <a:pPr algn="just" eaLnBrk="1" fontAlgn="auto" hangingPunct="1">
              <a:lnSpc>
                <a:spcPts val="2952"/>
              </a:lnSpc>
              <a:spcBef>
                <a:spcPts val="0"/>
              </a:spcBef>
              <a:spcAft>
                <a:spcPts val="0"/>
              </a:spcAft>
              <a:defRPr/>
            </a:pPr>
            <a:r>
              <a:rPr lang="en-US" sz="1300" dirty="0">
                <a:latin typeface="Times New Roman"/>
              </a:rPr>
              <a:t>1.    We will have 5(P) plus 21 (3*7, for </a:t>
            </a:r>
            <a:r>
              <a:rPr lang="en-US" sz="1300" dirty="0" err="1">
                <a:latin typeface="Times New Roman"/>
              </a:rPr>
              <a:t>Cl</a:t>
            </a:r>
            <a:r>
              <a:rPr lang="en-US" sz="1300" dirty="0">
                <a:latin typeface="Times New Roman"/>
              </a:rPr>
              <a:t>), or 26 total valence electrons</a:t>
            </a:r>
          </a:p>
          <a:p>
            <a:pPr algn="just" eaLnBrk="1" fontAlgn="auto" hangingPunct="1">
              <a:lnSpc>
                <a:spcPts val="2952"/>
              </a:lnSpc>
              <a:spcBef>
                <a:spcPts val="0"/>
              </a:spcBef>
              <a:spcAft>
                <a:spcPts val="840"/>
              </a:spcAft>
              <a:defRPr/>
            </a:pPr>
            <a:r>
              <a:rPr lang="en-US" sz="1300" dirty="0">
                <a:latin typeface="Times New Roman"/>
              </a:rPr>
              <a:t>2.    The general symbol, starting with only single bonds, would be:</a:t>
            </a:r>
          </a:p>
        </p:txBody>
      </p:sp>
      <p:sp>
        <p:nvSpPr>
          <p:cNvPr id="8197" name="Rectangle 4"/>
          <p:cNvSpPr>
            <a:spLocks noChangeArrowheads="1"/>
          </p:cNvSpPr>
          <p:nvPr/>
        </p:nvSpPr>
        <p:spPr bwMode="auto">
          <a:xfrm>
            <a:off x="274638" y="8358188"/>
            <a:ext cx="4837112"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888"/>
              </a:spcBef>
              <a:spcAft>
                <a:spcPts val="838"/>
              </a:spcAft>
            </a:pPr>
            <a:r>
              <a:rPr lang="en-US" sz="1300">
                <a:latin typeface="Times New Roman" panose="02020603050405020304" pitchFamily="18" charset="0"/>
              </a:rPr>
              <a:t>3. Completing the octets of the Cl atoms bonded to the central P atom:</a:t>
            </a:r>
          </a:p>
        </p:txBody>
      </p:sp>
      <p:sp>
        <p:nvSpPr>
          <p:cNvPr id="8198" name="Rectangle 6"/>
          <p:cNvSpPr>
            <a:spLocks noChangeArrowheads="1"/>
          </p:cNvSpPr>
          <p:nvPr/>
        </p:nvSpPr>
        <p:spPr bwMode="auto">
          <a:xfrm>
            <a:off x="3697288" y="10363200"/>
            <a:ext cx="9366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8</a:t>
            </a:r>
          </a:p>
        </p:txBody>
      </p:sp>
      <p:pic>
        <p:nvPicPr>
          <p:cNvPr id="8199"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3513" y="7021513"/>
            <a:ext cx="1858962"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0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9538" y="8783638"/>
            <a:ext cx="2095500"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728663" y="304800"/>
            <a:ext cx="38671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300" b="1">
                <a:latin typeface="Times New Roman" panose="02020603050405020304" pitchFamily="18" charset="0"/>
              </a:rPr>
              <a:t>For water, H</a:t>
            </a:r>
            <a:r>
              <a:rPr lang="en-US" sz="1100">
                <a:latin typeface="Times New Roman" panose="02020603050405020304" pitchFamily="18" charset="0"/>
              </a:rPr>
              <a:t>2</a:t>
            </a:r>
            <a:r>
              <a:rPr lang="en-US" sz="1300" b="1">
                <a:latin typeface="Times New Roman" panose="02020603050405020304" pitchFamily="18" charset="0"/>
              </a:rPr>
              <a:t>O:</a:t>
            </a:r>
          </a:p>
        </p:txBody>
      </p:sp>
      <p:sp>
        <p:nvSpPr>
          <p:cNvPr id="17411" name="Rectangle 2"/>
          <p:cNvSpPr>
            <a:spLocks noChangeArrowheads="1"/>
          </p:cNvSpPr>
          <p:nvPr/>
        </p:nvSpPr>
        <p:spPr bwMode="auto">
          <a:xfrm>
            <a:off x="728663" y="520700"/>
            <a:ext cx="3867150"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ts val="1488"/>
              </a:lnSpc>
              <a:spcAft>
                <a:spcPts val="838"/>
              </a:spcAft>
            </a:pPr>
            <a:r>
              <a:rPr lang="en-US" sz="1300">
                <a:latin typeface="Times New Roman" panose="02020603050405020304" pitchFamily="18" charset="0"/>
              </a:rPr>
              <a:t>                             H</a:t>
            </a:r>
            <a:r>
              <a:rPr lang="en-US" sz="1100">
                <a:latin typeface="Candara" panose="020E0502030303020204" pitchFamily="34" charset="0"/>
              </a:rPr>
              <a:t>2</a:t>
            </a:r>
            <a:r>
              <a:rPr lang="en-US" sz="1300">
                <a:latin typeface="Times New Roman" panose="02020603050405020304" pitchFamily="18" charset="0"/>
              </a:rPr>
              <a:t> O </a:t>
            </a:r>
          </a:p>
          <a:p>
            <a:pPr algn="ctr" eaLnBrk="1" hangingPunct="1">
              <a:lnSpc>
                <a:spcPts val="1488"/>
              </a:lnSpc>
              <a:spcAft>
                <a:spcPts val="838"/>
              </a:spcAft>
            </a:pPr>
            <a:r>
              <a:rPr lang="en-US" sz="1300">
                <a:latin typeface="Times New Roman" panose="02020603050405020304" pitchFamily="18" charset="0"/>
              </a:rPr>
              <a:t>                               2(+1) -2</a:t>
            </a:r>
          </a:p>
          <a:p>
            <a:pPr algn="ctr" eaLnBrk="1" hangingPunct="1">
              <a:spcAft>
                <a:spcPts val="1475"/>
              </a:spcAft>
            </a:pPr>
            <a:r>
              <a:rPr lang="en-US" sz="1300">
                <a:latin typeface="Times New Roman" panose="02020603050405020304" pitchFamily="18" charset="0"/>
              </a:rPr>
              <a:t>                                so H = +1, O = -2</a:t>
            </a:r>
          </a:p>
        </p:txBody>
      </p:sp>
      <p:sp>
        <p:nvSpPr>
          <p:cNvPr id="17412" name="Rectangle 5"/>
          <p:cNvSpPr>
            <a:spLocks noChangeArrowheads="1"/>
          </p:cNvSpPr>
          <p:nvPr/>
        </p:nvSpPr>
        <p:spPr bwMode="auto">
          <a:xfrm>
            <a:off x="3670300" y="10363200"/>
            <a:ext cx="1635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17</a:t>
            </a:r>
          </a:p>
        </p:txBody>
      </p:sp>
      <p:pic>
        <p:nvPicPr>
          <p:cNvPr id="17413" name="صورة 77" descr="الوصف: C:\Users\Medical dept\Downloads\41072176.png"/>
          <p:cNvPicPr>
            <a:picLocks noChangeAspect="1" noChangeArrowheads="1"/>
          </p:cNvPicPr>
          <p:nvPr/>
        </p:nvPicPr>
        <p:blipFill>
          <a:blip r:embed="rId2">
            <a:extLst>
              <a:ext uri="{28A0092B-C50C-407E-A947-70E740481C1C}">
                <a14:useLocalDpi xmlns:a14="http://schemas.microsoft.com/office/drawing/2010/main" val="0"/>
              </a:ext>
            </a:extLst>
          </a:blip>
          <a:srcRect l="5791" t="7491" r="2531" b="14714"/>
          <a:stretch>
            <a:fillRect/>
          </a:stretch>
        </p:blipFill>
        <p:spPr bwMode="auto">
          <a:xfrm>
            <a:off x="622300" y="1611313"/>
            <a:ext cx="6257925"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921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46438" y="4044950"/>
            <a:ext cx="9937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51188" y="5964238"/>
            <a:ext cx="11826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30500" y="7635875"/>
            <a:ext cx="2024063"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71463" y="301625"/>
            <a:ext cx="6711950" cy="2974975"/>
          </a:xfrm>
          <a:prstGeom prst="rect">
            <a:avLst/>
          </a:prstGeom>
        </p:spPr>
        <p:txBody>
          <a:bodyPr lIns="0" tIns="0" rIns="0" bIns="0"/>
          <a:lstStyle/>
          <a:p>
            <a:pPr marL="342900" indent="-342900" eaLnBrk="1" fontAlgn="auto" hangingPunct="1">
              <a:lnSpc>
                <a:spcPts val="1536"/>
              </a:lnSpc>
              <a:spcBef>
                <a:spcPts val="0"/>
              </a:spcBef>
              <a:spcAft>
                <a:spcPts val="420"/>
              </a:spcAft>
              <a:buFontTx/>
              <a:buAutoNum type="arabicPeriod" startAt="4"/>
              <a:defRPr/>
            </a:pPr>
            <a:r>
              <a:rPr lang="en-US" sz="1300" dirty="0">
                <a:latin typeface="Times New Roman"/>
              </a:rPr>
              <a:t>This gives us a total of (18 electrons) plus the </a:t>
            </a:r>
            <a:r>
              <a:rPr lang="en-US" sz="1100" dirty="0">
                <a:latin typeface="Candara"/>
              </a:rPr>
              <a:t>6</a:t>
            </a:r>
            <a:r>
              <a:rPr lang="en-US" sz="1300" dirty="0">
                <a:latin typeface="Times New Roman"/>
              </a:rPr>
              <a:t> in the three single bonds, or 24 electrons total. Thus we have 2 extra valence electrons which are not accounted for. We will place them on the central element:</a:t>
            </a:r>
          </a:p>
          <a:p>
            <a:pPr marL="342900" indent="-342900" eaLnBrk="1" fontAlgn="auto" hangingPunct="1">
              <a:lnSpc>
                <a:spcPts val="1536"/>
              </a:lnSpc>
              <a:spcBef>
                <a:spcPts val="0"/>
              </a:spcBef>
              <a:spcAft>
                <a:spcPts val="420"/>
              </a:spcAft>
              <a:buFontTx/>
              <a:buAutoNum type="arabicPeriod" startAt="4"/>
              <a:defRPr/>
            </a:pPr>
            <a:endParaRPr lang="en-US" sz="1300" dirty="0">
              <a:latin typeface="Times New Roman"/>
            </a:endParaRPr>
          </a:p>
          <a:p>
            <a:pPr eaLnBrk="1" fontAlgn="auto" hangingPunct="1">
              <a:lnSpc>
                <a:spcPts val="1536"/>
              </a:lnSpc>
              <a:spcBef>
                <a:spcPts val="0"/>
              </a:spcBef>
              <a:spcAft>
                <a:spcPts val="420"/>
              </a:spcAft>
              <a:defRPr/>
            </a:pPr>
            <a:endParaRPr lang="en-US" sz="1300" dirty="0">
              <a:latin typeface="Times New Roman"/>
            </a:endParaRPr>
          </a:p>
          <a:p>
            <a:pPr eaLnBrk="1" fontAlgn="auto" hangingPunct="1">
              <a:lnSpc>
                <a:spcPts val="1536"/>
              </a:lnSpc>
              <a:spcBef>
                <a:spcPts val="0"/>
              </a:spcBef>
              <a:spcAft>
                <a:spcPts val="420"/>
              </a:spcAft>
              <a:defRPr/>
            </a:pPr>
            <a:endParaRPr lang="en-US" sz="1300" dirty="0">
              <a:latin typeface="Times New Roman"/>
            </a:endParaRPr>
          </a:p>
          <a:p>
            <a:pPr eaLnBrk="1" fontAlgn="auto" hangingPunct="1">
              <a:lnSpc>
                <a:spcPts val="1536"/>
              </a:lnSpc>
              <a:spcBef>
                <a:spcPts val="0"/>
              </a:spcBef>
              <a:spcAft>
                <a:spcPts val="420"/>
              </a:spcAft>
              <a:defRPr/>
            </a:pPr>
            <a:endParaRPr lang="en-US" sz="1300" dirty="0">
              <a:latin typeface="Times New Roman"/>
            </a:endParaRPr>
          </a:p>
          <a:p>
            <a:pPr eaLnBrk="1" fontAlgn="auto" hangingPunct="1">
              <a:lnSpc>
                <a:spcPts val="1536"/>
              </a:lnSpc>
              <a:spcBef>
                <a:spcPts val="0"/>
              </a:spcBef>
              <a:spcAft>
                <a:spcPts val="420"/>
              </a:spcAft>
              <a:defRPr/>
            </a:pPr>
            <a:endParaRPr lang="en-US" sz="1300" dirty="0">
              <a:latin typeface="Times New Roman"/>
            </a:endParaRPr>
          </a:p>
          <a:p>
            <a:pPr eaLnBrk="1" fontAlgn="auto" hangingPunct="1">
              <a:lnSpc>
                <a:spcPts val="1536"/>
              </a:lnSpc>
              <a:spcBef>
                <a:spcPts val="0"/>
              </a:spcBef>
              <a:spcAft>
                <a:spcPts val="420"/>
              </a:spcAft>
              <a:defRPr/>
            </a:pPr>
            <a:endParaRPr lang="en-US" sz="1300" dirty="0">
              <a:latin typeface="Times New Roman"/>
            </a:endParaRPr>
          </a:p>
          <a:p>
            <a:pPr eaLnBrk="1" fontAlgn="auto" hangingPunct="1">
              <a:lnSpc>
                <a:spcPts val="1536"/>
              </a:lnSpc>
              <a:spcBef>
                <a:spcPts val="0"/>
              </a:spcBef>
              <a:spcAft>
                <a:spcPts val="1050"/>
              </a:spcAft>
              <a:defRPr/>
            </a:pPr>
            <a:r>
              <a:rPr lang="en-US" sz="1300" dirty="0">
                <a:latin typeface="Times New Roman"/>
              </a:rPr>
              <a:t>5.    The central atom now has an octet, and there is no need to invoke any double or triple bonds to achieve an octet for the central atom. We are finished.</a:t>
            </a:r>
          </a:p>
          <a:p>
            <a:pPr eaLnBrk="1" fontAlgn="auto" hangingPunct="1">
              <a:spcBef>
                <a:spcPts val="0"/>
              </a:spcBef>
              <a:spcAft>
                <a:spcPts val="1260"/>
              </a:spcAft>
              <a:defRPr/>
            </a:pPr>
            <a:r>
              <a:rPr lang="en-US" sz="1300" dirty="0">
                <a:latin typeface="Times New Roman"/>
              </a:rPr>
              <a:t>Draw the Lewis structure for the NO+ ion</a:t>
            </a:r>
          </a:p>
        </p:txBody>
      </p:sp>
      <p:sp>
        <p:nvSpPr>
          <p:cNvPr id="9222" name="Rectangle 5"/>
          <p:cNvSpPr>
            <a:spLocks noChangeArrowheads="1"/>
          </p:cNvSpPr>
          <p:nvPr/>
        </p:nvSpPr>
        <p:spPr bwMode="auto">
          <a:xfrm>
            <a:off x="285750" y="3489325"/>
            <a:ext cx="5105400"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263"/>
              </a:spcBef>
              <a:spcAft>
                <a:spcPts val="1263"/>
              </a:spcAft>
            </a:pPr>
            <a:r>
              <a:rPr lang="en-US" sz="1300">
                <a:latin typeface="Times New Roman" panose="02020603050405020304" pitchFamily="18" charset="0"/>
              </a:rPr>
              <a:t>1. We will have 5 (N) plus </a:t>
            </a:r>
            <a:r>
              <a:rPr lang="en-US" sz="1100">
                <a:latin typeface="Candara" panose="020E0502030303020204" pitchFamily="34" charset="0"/>
              </a:rPr>
              <a:t>6</a:t>
            </a:r>
            <a:r>
              <a:rPr lang="en-US" sz="1300">
                <a:latin typeface="Times New Roman" panose="02020603050405020304" pitchFamily="18" charset="0"/>
              </a:rPr>
              <a:t> (O) minus 1 (1+ ion), or 10 valence electrons</a:t>
            </a:r>
          </a:p>
        </p:txBody>
      </p:sp>
      <p:sp>
        <p:nvSpPr>
          <p:cNvPr id="9223" name="Rectangle 6"/>
          <p:cNvSpPr>
            <a:spLocks noChangeArrowheads="1"/>
          </p:cNvSpPr>
          <p:nvPr/>
        </p:nvSpPr>
        <p:spPr bwMode="auto">
          <a:xfrm>
            <a:off x="271463" y="3865563"/>
            <a:ext cx="4522787"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263"/>
              </a:spcBef>
            </a:pPr>
            <a:r>
              <a:rPr lang="en-US" sz="1300">
                <a:latin typeface="Times New Roman" panose="02020603050405020304" pitchFamily="18" charset="0"/>
              </a:rPr>
              <a:t>2. The general structure starting only with single bonds would be:</a:t>
            </a:r>
          </a:p>
        </p:txBody>
      </p:sp>
      <p:sp>
        <p:nvSpPr>
          <p:cNvPr id="9224" name="Rectangle 7"/>
          <p:cNvSpPr>
            <a:spLocks noChangeArrowheads="1"/>
          </p:cNvSpPr>
          <p:nvPr/>
        </p:nvSpPr>
        <p:spPr bwMode="auto">
          <a:xfrm>
            <a:off x="274638" y="4578350"/>
            <a:ext cx="40290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en-US" sz="1300">
                <a:latin typeface="Times New Roman" panose="02020603050405020304" pitchFamily="18" charset="0"/>
              </a:rPr>
              <a:t>3. Completing the octet of the O bonded to N:</a:t>
            </a:r>
          </a:p>
        </p:txBody>
      </p:sp>
      <p:sp>
        <p:nvSpPr>
          <p:cNvPr id="9225" name="Rectangle 10"/>
          <p:cNvSpPr>
            <a:spLocks noChangeArrowheads="1"/>
          </p:cNvSpPr>
          <p:nvPr/>
        </p:nvSpPr>
        <p:spPr bwMode="auto">
          <a:xfrm>
            <a:off x="271463" y="5410200"/>
            <a:ext cx="67151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563"/>
              </a:lnSpc>
              <a:spcBef>
                <a:spcPts val="1050"/>
              </a:spcBef>
            </a:pPr>
            <a:r>
              <a:rPr lang="en-US" sz="1300">
                <a:latin typeface="Times New Roman" panose="02020603050405020304" pitchFamily="18" charset="0"/>
              </a:rPr>
              <a:t>4. This gives us a total of </a:t>
            </a:r>
            <a:r>
              <a:rPr lang="en-US" sz="1100">
                <a:latin typeface="Candara" panose="020E0502030303020204" pitchFamily="34" charset="0"/>
              </a:rPr>
              <a:t>6</a:t>
            </a:r>
            <a:r>
              <a:rPr lang="en-US" sz="1300">
                <a:latin typeface="Times New Roman" panose="02020603050405020304" pitchFamily="18" charset="0"/>
              </a:rPr>
              <a:t> plus 2 for the single bond, or </a:t>
            </a:r>
            <a:r>
              <a:rPr lang="en-US" sz="1100">
                <a:latin typeface="Candara" panose="020E0502030303020204" pitchFamily="34" charset="0"/>
              </a:rPr>
              <a:t>8</a:t>
            </a:r>
            <a:r>
              <a:rPr lang="en-US" sz="1300">
                <a:latin typeface="Times New Roman" panose="02020603050405020304" pitchFamily="18" charset="0"/>
              </a:rPr>
              <a:t> electrons. There are 2 unaccounted for electrons and we will place them on the N:</a:t>
            </a:r>
          </a:p>
        </p:txBody>
      </p:sp>
      <p:sp>
        <p:nvSpPr>
          <p:cNvPr id="9226" name="Rectangle 11"/>
          <p:cNvSpPr>
            <a:spLocks noChangeArrowheads="1"/>
          </p:cNvSpPr>
          <p:nvPr/>
        </p:nvSpPr>
        <p:spPr bwMode="auto">
          <a:xfrm>
            <a:off x="268288" y="6523038"/>
            <a:ext cx="6915150"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538"/>
              </a:lnSpc>
            </a:pPr>
            <a:r>
              <a:rPr lang="en-US" sz="1300">
                <a:latin typeface="Times New Roman" panose="02020603050405020304" pitchFamily="18" charset="0"/>
              </a:rPr>
              <a:t>5. There are only 4 atoms on the N atom, not enough for an octet, so let’s try a double bond between the N and O:</a:t>
            </a:r>
          </a:p>
          <a:p>
            <a:pPr algn="just" eaLnBrk="1" hangingPunct="1"/>
            <a:endParaRPr lang="en-US" sz="1300">
              <a:latin typeface="Times New Roman" panose="02020603050405020304" pitchFamily="18" charset="0"/>
            </a:endParaRPr>
          </a:p>
          <a:p>
            <a:pPr algn="just" eaLnBrk="1" hangingPunct="1"/>
            <a:endParaRPr lang="en-US" sz="1300">
              <a:latin typeface="Times New Roman" panose="02020603050405020304" pitchFamily="18" charset="0"/>
            </a:endParaRPr>
          </a:p>
          <a:p>
            <a:pPr algn="just" eaLnBrk="1" hangingPunct="1"/>
            <a:r>
              <a:rPr lang="en-US" sz="1300">
                <a:latin typeface="Times New Roman" panose="02020603050405020304" pitchFamily="18" charset="0"/>
              </a:rPr>
              <a:t>The oxygen still has an octet, but the N only has </a:t>
            </a:r>
            <a:r>
              <a:rPr lang="en-US" sz="1100">
                <a:latin typeface="Candara" panose="020E0502030303020204" pitchFamily="34" charset="0"/>
              </a:rPr>
              <a:t>6</a:t>
            </a:r>
            <a:r>
              <a:rPr lang="en-US" sz="1300">
                <a:latin typeface="Times New Roman" panose="02020603050405020304" pitchFamily="18" charset="0"/>
              </a:rPr>
              <a:t> valence electrons, so let’s try a triple bond:</a:t>
            </a:r>
          </a:p>
        </p:txBody>
      </p:sp>
      <p:sp>
        <p:nvSpPr>
          <p:cNvPr id="13" name="Rectangle 12"/>
          <p:cNvSpPr/>
          <p:nvPr/>
        </p:nvSpPr>
        <p:spPr>
          <a:xfrm>
            <a:off x="271463" y="8326438"/>
            <a:ext cx="6775450" cy="393700"/>
          </a:xfrm>
          <a:prstGeom prst="rect">
            <a:avLst/>
          </a:prstGeom>
        </p:spPr>
        <p:txBody>
          <a:bodyPr lIns="0" tIns="0" rIns="0" bIns="0"/>
          <a:lstStyle/>
          <a:p>
            <a:pPr algn="just" eaLnBrk="1" fontAlgn="auto" hangingPunct="1">
              <a:spcBef>
                <a:spcPts val="0"/>
              </a:spcBef>
              <a:spcAft>
                <a:spcPts val="210"/>
              </a:spcAft>
              <a:defRPr/>
            </a:pPr>
            <a:r>
              <a:rPr lang="en-US" sz="1300">
                <a:latin typeface="Times New Roman"/>
              </a:rPr>
              <a:t>Each atom now has a valence octet. We are finished.</a:t>
            </a:r>
          </a:p>
          <a:p>
            <a:pPr marL="200152" eaLnBrk="1" fontAlgn="auto" hangingPunct="1">
              <a:spcBef>
                <a:spcPts val="0"/>
              </a:spcBef>
              <a:spcAft>
                <a:spcPts val="1890"/>
              </a:spcAft>
              <a:defRPr/>
            </a:pPr>
            <a:r>
              <a:rPr lang="en-US" sz="1300" b="1" i="1">
                <a:latin typeface="Times New Roman"/>
              </a:rPr>
              <a:t>The brackets with the + symbol are used to indicate that this is an ion with a net charge of 1+</a:t>
            </a:r>
          </a:p>
        </p:txBody>
      </p:sp>
      <p:sp>
        <p:nvSpPr>
          <p:cNvPr id="9228" name="Rectangle 13"/>
          <p:cNvSpPr>
            <a:spLocks noChangeArrowheads="1"/>
          </p:cNvSpPr>
          <p:nvPr/>
        </p:nvSpPr>
        <p:spPr bwMode="auto">
          <a:xfrm>
            <a:off x="271463" y="9010650"/>
            <a:ext cx="246221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888"/>
              </a:spcBef>
              <a:spcAft>
                <a:spcPts val="213"/>
              </a:spcAft>
            </a:pPr>
            <a:r>
              <a:rPr lang="en-US" sz="1600" b="1">
                <a:latin typeface="Times New Roman" panose="02020603050405020304" pitchFamily="18" charset="0"/>
              </a:rPr>
              <a:t>Resonance structures</a:t>
            </a:r>
          </a:p>
          <a:p>
            <a:pPr algn="just" eaLnBrk="1" hangingPunct="1">
              <a:spcAft>
                <a:spcPts val="1263"/>
              </a:spcAft>
            </a:pPr>
            <a:r>
              <a:rPr lang="en-US" sz="1300">
                <a:latin typeface="Times New Roman" panose="02020603050405020304" pitchFamily="18" charset="0"/>
              </a:rPr>
              <a:t>The Lewis structure of ozone (O</a:t>
            </a:r>
            <a:r>
              <a:rPr lang="en-US" sz="1300" baseline="-25000">
                <a:latin typeface="Times New Roman" panose="02020603050405020304" pitchFamily="18" charset="0"/>
              </a:rPr>
              <a:t>3</a:t>
            </a:r>
            <a:r>
              <a:rPr lang="en-US" sz="1300">
                <a:latin typeface="Times New Roman" panose="02020603050405020304" pitchFamily="18" charset="0"/>
              </a:rPr>
              <a:t>)</a:t>
            </a:r>
          </a:p>
        </p:txBody>
      </p:sp>
      <p:sp>
        <p:nvSpPr>
          <p:cNvPr id="9229" name="Rectangle 14"/>
          <p:cNvSpPr>
            <a:spLocks noChangeArrowheads="1"/>
          </p:cNvSpPr>
          <p:nvPr/>
        </p:nvSpPr>
        <p:spPr bwMode="auto">
          <a:xfrm>
            <a:off x="271463" y="9631363"/>
            <a:ext cx="294481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263"/>
              </a:spcBef>
              <a:spcAft>
                <a:spcPts val="1263"/>
              </a:spcAft>
            </a:pPr>
            <a:r>
              <a:rPr lang="en-US" sz="1300">
                <a:latin typeface="Times New Roman" panose="02020603050405020304" pitchFamily="18" charset="0"/>
              </a:rPr>
              <a:t>1.    Sum of valence electrons = (6*3) = </a:t>
            </a:r>
            <a:r>
              <a:rPr lang="en-US" sz="1300" b="1">
                <a:latin typeface="Times New Roman" panose="02020603050405020304" pitchFamily="18" charset="0"/>
              </a:rPr>
              <a:t>18</a:t>
            </a:r>
          </a:p>
          <a:p>
            <a:pPr algn="just" eaLnBrk="1" hangingPunct="1"/>
            <a:r>
              <a:rPr lang="en-US" sz="1300">
                <a:latin typeface="Times New Roman" panose="02020603050405020304" pitchFamily="18" charset="0"/>
              </a:rPr>
              <a:t>2.    Drawing the bond connectivities:</a:t>
            </a:r>
          </a:p>
        </p:txBody>
      </p:sp>
      <p:sp>
        <p:nvSpPr>
          <p:cNvPr id="9230" name="Rectangle 15"/>
          <p:cNvSpPr>
            <a:spLocks noChangeArrowheads="1"/>
          </p:cNvSpPr>
          <p:nvPr/>
        </p:nvSpPr>
        <p:spPr bwMode="auto">
          <a:xfrm>
            <a:off x="3694113" y="10363200"/>
            <a:ext cx="100012"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9</a:t>
            </a:r>
          </a:p>
        </p:txBody>
      </p:sp>
      <p:pic>
        <p:nvPicPr>
          <p:cNvPr id="9231" name="صورة 16" descr="الوصف: http://www.mikeblaber.org/oldwine/chm1045/notes/Bonding/Drawing/IMG00005.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5563" y="1001713"/>
            <a:ext cx="20669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2" name="صورة 17" descr="الوصف: http://www.mikeblaber.org/oldwine/chm1045/notes/Bonding/Drawing/IMG00007.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6263" y="4897438"/>
            <a:ext cx="10858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3" name="صورة 18" descr="الوصف: http://www.mikeblaber.org/oldwine/chm1045/notes/Bonding/Drawing/IMG00009.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74988" y="6821488"/>
            <a:ext cx="1104900"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4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81325" y="284163"/>
            <a:ext cx="1527175"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2987675"/>
            <a:ext cx="1749425"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06700" y="5135563"/>
            <a:ext cx="1871663"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447925" y="7861300"/>
            <a:ext cx="2581275"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5"/>
          <p:cNvSpPr>
            <a:spLocks noChangeArrowheads="1"/>
          </p:cNvSpPr>
          <p:nvPr/>
        </p:nvSpPr>
        <p:spPr bwMode="auto">
          <a:xfrm>
            <a:off x="244475" y="1206500"/>
            <a:ext cx="457676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en-US" sz="1300">
                <a:latin typeface="Times New Roman" panose="02020603050405020304" pitchFamily="18" charset="0"/>
              </a:rPr>
              <a:t>3. Complete the octets of the atoms bonded to the central atom:</a:t>
            </a:r>
          </a:p>
        </p:txBody>
      </p:sp>
      <p:sp>
        <p:nvSpPr>
          <p:cNvPr id="10247" name="Rectangle 8"/>
          <p:cNvSpPr>
            <a:spLocks noChangeArrowheads="1"/>
          </p:cNvSpPr>
          <p:nvPr/>
        </p:nvSpPr>
        <p:spPr bwMode="auto">
          <a:xfrm>
            <a:off x="4286250" y="1878013"/>
            <a:ext cx="182563" cy="10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ar-IQ" sz="1300">
              <a:latin typeface="Times New Roman" panose="02020603050405020304" pitchFamily="18" charset="0"/>
            </a:endParaRPr>
          </a:p>
        </p:txBody>
      </p:sp>
      <p:sp>
        <p:nvSpPr>
          <p:cNvPr id="10248" name="Rectangle 9"/>
          <p:cNvSpPr>
            <a:spLocks noChangeArrowheads="1"/>
          </p:cNvSpPr>
          <p:nvPr/>
        </p:nvSpPr>
        <p:spPr bwMode="auto">
          <a:xfrm>
            <a:off x="2944813" y="2279650"/>
            <a:ext cx="195262"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ar-IQ" sz="1300">
              <a:latin typeface="Times New Roman" panose="02020603050405020304" pitchFamily="18" charset="0"/>
            </a:endParaRPr>
          </a:p>
        </p:txBody>
      </p:sp>
      <p:sp>
        <p:nvSpPr>
          <p:cNvPr id="10249" name="Rectangle 13"/>
          <p:cNvSpPr>
            <a:spLocks noChangeArrowheads="1"/>
          </p:cNvSpPr>
          <p:nvPr/>
        </p:nvSpPr>
        <p:spPr bwMode="auto">
          <a:xfrm>
            <a:off x="244475" y="2609850"/>
            <a:ext cx="4510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en-US" sz="1300">
                <a:latin typeface="Times New Roman" panose="02020603050405020304" pitchFamily="18" charset="0"/>
              </a:rPr>
              <a:t>4. Place any leftover electrons (18-16 = </a:t>
            </a:r>
            <a:r>
              <a:rPr lang="en-US" sz="1300" b="1">
                <a:latin typeface="Times New Roman" panose="02020603050405020304" pitchFamily="18" charset="0"/>
              </a:rPr>
              <a:t>2</a:t>
            </a:r>
            <a:r>
              <a:rPr lang="en-US" sz="1300">
                <a:latin typeface="Times New Roman" panose="02020603050405020304" pitchFamily="18" charset="0"/>
              </a:rPr>
              <a:t>) on the central atom:</a:t>
            </a:r>
          </a:p>
        </p:txBody>
      </p:sp>
      <p:sp>
        <p:nvSpPr>
          <p:cNvPr id="10250" name="Rectangle 14"/>
          <p:cNvSpPr>
            <a:spLocks noChangeArrowheads="1"/>
          </p:cNvSpPr>
          <p:nvPr/>
        </p:nvSpPr>
        <p:spPr bwMode="auto">
          <a:xfrm>
            <a:off x="249238" y="3975100"/>
            <a:ext cx="2871787"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Aft>
                <a:spcPts val="1263"/>
              </a:spcAft>
            </a:pPr>
            <a:r>
              <a:rPr lang="en-US" sz="1300">
                <a:latin typeface="Times New Roman" panose="02020603050405020304" pitchFamily="18" charset="0"/>
              </a:rPr>
              <a:t>5. Does the central atom have an octet?</a:t>
            </a:r>
          </a:p>
        </p:txBody>
      </p:sp>
      <p:sp>
        <p:nvSpPr>
          <p:cNvPr id="16" name="Rectangle 15"/>
          <p:cNvSpPr/>
          <p:nvPr/>
        </p:nvSpPr>
        <p:spPr>
          <a:xfrm>
            <a:off x="960438" y="4364038"/>
            <a:ext cx="6251575" cy="576262"/>
          </a:xfrm>
          <a:prstGeom prst="rect">
            <a:avLst/>
          </a:prstGeom>
        </p:spPr>
        <p:txBody>
          <a:bodyPr lIns="0" tIns="0" rIns="0" bIns="0"/>
          <a:lstStyle/>
          <a:p>
            <a:pPr algn="just" eaLnBrk="1" fontAlgn="auto" hangingPunct="1">
              <a:lnSpc>
                <a:spcPts val="1608"/>
              </a:lnSpc>
              <a:spcBef>
                <a:spcPts val="1260"/>
              </a:spcBef>
              <a:spcAft>
                <a:spcPts val="0"/>
              </a:spcAft>
              <a:defRPr/>
            </a:pPr>
            <a:r>
              <a:rPr lang="en-US" sz="1300">
                <a:latin typeface="Times New Roman"/>
              </a:rPr>
              <a:t>•    NO, it has 6 electrons</a:t>
            </a:r>
          </a:p>
          <a:p>
            <a:pPr marL="248920" indent="-228600" eaLnBrk="1" fontAlgn="auto" hangingPunct="1">
              <a:lnSpc>
                <a:spcPts val="1608"/>
              </a:lnSpc>
              <a:spcBef>
                <a:spcPts val="0"/>
              </a:spcBef>
              <a:spcAft>
                <a:spcPts val="0"/>
              </a:spcAft>
              <a:defRPr/>
            </a:pPr>
            <a:r>
              <a:rPr lang="en-US" sz="1300">
                <a:latin typeface="Times New Roman"/>
              </a:rPr>
              <a:t>•    Add a multiple bond (first try a double bond) to see if the central atom can achieve an octet:</a:t>
            </a:r>
          </a:p>
        </p:txBody>
      </p:sp>
      <p:sp>
        <p:nvSpPr>
          <p:cNvPr id="10252" name="Rectangle 16"/>
          <p:cNvSpPr>
            <a:spLocks noChangeArrowheads="1"/>
          </p:cNvSpPr>
          <p:nvPr/>
        </p:nvSpPr>
        <p:spPr bwMode="auto">
          <a:xfrm>
            <a:off x="261938" y="6477000"/>
            <a:ext cx="6099175"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pPr>
            <a:r>
              <a:rPr lang="en-US" sz="1300">
                <a:latin typeface="Times New Roman" panose="02020603050405020304" pitchFamily="18" charset="0"/>
              </a:rPr>
              <a:t>6. Does the central atom have an octet?</a:t>
            </a:r>
          </a:p>
          <a:p>
            <a:pPr algn="just" eaLnBrk="1" hangingPunct="1">
              <a:lnSpc>
                <a:spcPts val="1613"/>
              </a:lnSpc>
            </a:pPr>
            <a:r>
              <a:rPr lang="en-US" sz="1300">
                <a:latin typeface="Times New Roman" panose="02020603050405020304" pitchFamily="18" charset="0"/>
              </a:rPr>
              <a:t>•    YES, we are done</a:t>
            </a:r>
          </a:p>
          <a:p>
            <a:pPr eaLnBrk="1" hangingPunct="1">
              <a:lnSpc>
                <a:spcPts val="1613"/>
              </a:lnSpc>
            </a:pPr>
            <a:r>
              <a:rPr lang="en-US" sz="1300">
                <a:latin typeface="Times New Roman" panose="02020603050405020304" pitchFamily="18" charset="0"/>
              </a:rPr>
              <a:t>•    Ozone would appear to have one single bond, and one double bond </a:t>
            </a:r>
            <a:r>
              <a:rPr lang="en-US" sz="1300" i="1">
                <a:latin typeface="Times New Roman" panose="02020603050405020304" pitchFamily="18" charset="0"/>
              </a:rPr>
              <a:t>However...</a:t>
            </a:r>
            <a:r>
              <a:rPr lang="en-US" sz="1300">
                <a:latin typeface="Times New Roman" panose="02020603050405020304" pitchFamily="18" charset="0"/>
              </a:rPr>
              <a:t> known facts about the structure of ozone</a:t>
            </a:r>
          </a:p>
          <a:p>
            <a:pPr eaLnBrk="1" hangingPunct="1">
              <a:lnSpc>
                <a:spcPts val="1613"/>
              </a:lnSpc>
            </a:pPr>
            <a:r>
              <a:rPr lang="en-US" sz="1300">
                <a:latin typeface="Times New Roman" panose="02020603050405020304" pitchFamily="18" charset="0"/>
              </a:rPr>
              <a:t>•    The bond lengths between the central oxygen and the other two oxygens are </a:t>
            </a:r>
            <a:r>
              <a:rPr lang="en-US" sz="1300" i="1">
                <a:latin typeface="Times New Roman" panose="02020603050405020304" pitchFamily="18" charset="0"/>
              </a:rPr>
              <a:t>identical:</a:t>
            </a:r>
          </a:p>
        </p:txBody>
      </p:sp>
      <p:sp>
        <p:nvSpPr>
          <p:cNvPr id="18" name="Rectangle 17"/>
          <p:cNvSpPr/>
          <p:nvPr/>
        </p:nvSpPr>
        <p:spPr>
          <a:xfrm>
            <a:off x="960438" y="9485313"/>
            <a:ext cx="6183312" cy="592137"/>
          </a:xfrm>
          <a:prstGeom prst="rect">
            <a:avLst/>
          </a:prstGeom>
        </p:spPr>
        <p:txBody>
          <a:bodyPr lIns="0" tIns="0" rIns="0" bIns="0"/>
          <a:lstStyle/>
          <a:p>
            <a:pPr marL="965200" indent="-228600" eaLnBrk="1" fontAlgn="auto" hangingPunct="1">
              <a:lnSpc>
                <a:spcPts val="1560"/>
              </a:lnSpc>
              <a:spcBef>
                <a:spcPts val="0"/>
              </a:spcBef>
              <a:spcAft>
                <a:spcPts val="0"/>
              </a:spcAft>
              <a:defRPr/>
            </a:pPr>
            <a:r>
              <a:rPr lang="en-US" sz="1300" i="1">
                <a:latin typeface="Times New Roman"/>
              </a:rPr>
              <a:t>•</a:t>
            </a:r>
            <a:r>
              <a:rPr lang="en-US" sz="1300">
                <a:latin typeface="Times New Roman"/>
              </a:rPr>
              <a:t>    We would expect that if one bond was a double bond that it should be </a:t>
            </a:r>
            <a:r>
              <a:rPr lang="en-US" sz="1300" i="1">
                <a:latin typeface="Times New Roman"/>
              </a:rPr>
              <a:t>shorter</a:t>
            </a:r>
            <a:r>
              <a:rPr lang="en-US" sz="1300">
                <a:latin typeface="Times New Roman"/>
              </a:rPr>
              <a:t> than the other (single) bond</a:t>
            </a:r>
          </a:p>
          <a:p>
            <a:pPr marL="736600" algn="just" eaLnBrk="1" fontAlgn="auto" hangingPunct="1">
              <a:lnSpc>
                <a:spcPts val="1560"/>
              </a:lnSpc>
              <a:spcBef>
                <a:spcPts val="0"/>
              </a:spcBef>
              <a:spcAft>
                <a:spcPts val="0"/>
              </a:spcAft>
              <a:defRPr/>
            </a:pPr>
            <a:r>
              <a:rPr lang="en-US" sz="1300">
                <a:latin typeface="Times New Roman"/>
              </a:rPr>
              <a:t>•    Since all the atoms are identical (oxygens) which atom is chosen for the double bond?</a:t>
            </a:r>
          </a:p>
        </p:txBody>
      </p:sp>
      <p:sp>
        <p:nvSpPr>
          <p:cNvPr id="10254" name="Rectangle 18"/>
          <p:cNvSpPr>
            <a:spLocks noChangeArrowheads="1"/>
          </p:cNvSpPr>
          <p:nvPr/>
        </p:nvSpPr>
        <p:spPr bwMode="auto">
          <a:xfrm>
            <a:off x="3670300" y="10363200"/>
            <a:ext cx="1635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10</a:t>
            </a:r>
          </a:p>
        </p:txBody>
      </p:sp>
      <p:pic>
        <p:nvPicPr>
          <p:cNvPr id="10255" name="Picture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22575" y="1465263"/>
            <a:ext cx="1695450"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13"/>
          <p:cNvSpPr>
            <a:spLocks noChangeArrowheads="1"/>
          </p:cNvSpPr>
          <p:nvPr/>
        </p:nvSpPr>
        <p:spPr bwMode="auto">
          <a:xfrm>
            <a:off x="238125" y="1530350"/>
            <a:ext cx="6881813"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563"/>
              </a:lnSpc>
              <a:spcAft>
                <a:spcPts val="838"/>
              </a:spcAft>
            </a:pPr>
            <a:r>
              <a:rPr lang="en-US" sz="1300">
                <a:latin typeface="Times New Roman" panose="02020603050405020304" pitchFamily="18" charset="0"/>
              </a:rPr>
              <a:t>These Lewis structures are equivalent except for the placement of the electrons (i.e. the location of the double bond)</a:t>
            </a:r>
          </a:p>
          <a:p>
            <a:pPr algn="ctr" eaLnBrk="1" hangingPunct="1">
              <a:spcAft>
                <a:spcPts val="1263"/>
              </a:spcAft>
            </a:pPr>
            <a:r>
              <a:rPr lang="en-US" sz="1300" b="1" i="1">
                <a:latin typeface="Times New Roman" panose="02020603050405020304" pitchFamily="18" charset="0"/>
              </a:rPr>
              <a:t>Equivalent Lewis structures are called </a:t>
            </a:r>
            <a:r>
              <a:rPr lang="en-US" sz="1300" b="1" i="1" u="sng">
                <a:latin typeface="Times New Roman" panose="02020603050405020304" pitchFamily="18" charset="0"/>
              </a:rPr>
              <a:t>resonance structures, or resonance forms</a:t>
            </a:r>
          </a:p>
          <a:p>
            <a:pPr algn="just" eaLnBrk="1" hangingPunct="1">
              <a:spcAft>
                <a:spcPts val="1263"/>
              </a:spcAft>
            </a:pPr>
            <a:r>
              <a:rPr lang="en-US" sz="1300">
                <a:latin typeface="Times New Roman" panose="02020603050405020304" pitchFamily="18" charset="0"/>
              </a:rPr>
              <a:t>The correct way to describe ozone as a Lewis structure would be:</a:t>
            </a:r>
          </a:p>
        </p:txBody>
      </p:sp>
      <p:sp>
        <p:nvSpPr>
          <p:cNvPr id="11267" name="Rectangle 21"/>
          <p:cNvSpPr>
            <a:spLocks noChangeArrowheads="1"/>
          </p:cNvSpPr>
          <p:nvPr/>
        </p:nvSpPr>
        <p:spPr bwMode="auto">
          <a:xfrm>
            <a:off x="271463" y="4449763"/>
            <a:ext cx="6910387"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047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3988"/>
              </a:spcBef>
              <a:spcAft>
                <a:spcPts val="425"/>
              </a:spcAft>
            </a:pPr>
            <a:r>
              <a:rPr lang="en-US" sz="1300">
                <a:latin typeface="Times New Roman" panose="02020603050405020304" pitchFamily="18" charset="0"/>
              </a:rPr>
              <a:t>This indicates that the ozone molecule is described by </a:t>
            </a:r>
            <a:r>
              <a:rPr lang="en-US" sz="1300" b="1" i="1">
                <a:latin typeface="Times New Roman" panose="02020603050405020304" pitchFamily="18" charset="0"/>
              </a:rPr>
              <a:t>an average</a:t>
            </a:r>
            <a:r>
              <a:rPr lang="en-US" sz="1300">
                <a:latin typeface="Times New Roman" panose="02020603050405020304" pitchFamily="18" charset="0"/>
              </a:rPr>
              <a:t> of the two Lewis structures (i.e.</a:t>
            </a:r>
          </a:p>
          <a:p>
            <a:pPr algn="ctr" eaLnBrk="1" hangingPunct="1">
              <a:spcAft>
                <a:spcPts val="1263"/>
              </a:spcAft>
            </a:pPr>
            <a:r>
              <a:rPr lang="en-US" sz="1300">
                <a:latin typeface="Times New Roman" panose="02020603050405020304" pitchFamily="18" charset="0"/>
              </a:rPr>
              <a:t>the resonance forms)</a:t>
            </a:r>
          </a:p>
          <a:p>
            <a:pPr algn="just" eaLnBrk="1" hangingPunct="1">
              <a:spcAft>
                <a:spcPts val="1263"/>
              </a:spcAft>
            </a:pPr>
            <a:r>
              <a:rPr lang="en-US" sz="1300" b="1" i="1">
                <a:latin typeface="Times New Roman" panose="02020603050405020304" pitchFamily="18" charset="0"/>
              </a:rPr>
              <a:t>The important points to remember about resonance forms are:</a:t>
            </a:r>
          </a:p>
          <a:p>
            <a:pPr algn="just" eaLnBrk="1" hangingPunct="1">
              <a:lnSpc>
                <a:spcPts val="1538"/>
              </a:lnSpc>
            </a:pPr>
            <a:r>
              <a:rPr lang="en-US" sz="1300">
                <a:latin typeface="Times New Roman" panose="02020603050405020304" pitchFamily="18" charset="0"/>
              </a:rPr>
              <a:t>•    The molecule is </a:t>
            </a:r>
            <a:r>
              <a:rPr lang="en-US" sz="1300" b="1" i="1">
                <a:latin typeface="Times New Roman" panose="02020603050405020304" pitchFamily="18" charset="0"/>
              </a:rPr>
              <a:t>not</a:t>
            </a:r>
            <a:r>
              <a:rPr lang="en-US" sz="1300">
                <a:latin typeface="Times New Roman" panose="02020603050405020304" pitchFamily="18" charset="0"/>
              </a:rPr>
              <a:t> rapidly oscillating between different discrete forms</a:t>
            </a:r>
          </a:p>
          <a:p>
            <a:pPr algn="just" eaLnBrk="1" hangingPunct="1">
              <a:lnSpc>
                <a:spcPts val="1538"/>
              </a:lnSpc>
            </a:pPr>
            <a:r>
              <a:rPr lang="en-US" sz="1300">
                <a:latin typeface="Times New Roman" panose="02020603050405020304" pitchFamily="18" charset="0"/>
              </a:rPr>
              <a:t>•    There is </a:t>
            </a:r>
            <a:r>
              <a:rPr lang="en-US" sz="1300" b="1" i="1">
                <a:latin typeface="Times New Roman" panose="02020603050405020304" pitchFamily="18" charset="0"/>
              </a:rPr>
              <a:t>only one form</a:t>
            </a:r>
            <a:r>
              <a:rPr lang="en-US" sz="1300">
                <a:latin typeface="Times New Roman" panose="02020603050405020304" pitchFamily="18" charset="0"/>
              </a:rPr>
              <a:t> of the ozone molecule, and the bond lengths between the oxygens are </a:t>
            </a:r>
            <a:r>
              <a:rPr lang="en-US" sz="1300" b="1" i="1">
                <a:latin typeface="Times New Roman" panose="02020603050405020304" pitchFamily="18" charset="0"/>
              </a:rPr>
              <a:t>intermediate</a:t>
            </a:r>
            <a:r>
              <a:rPr lang="en-US" sz="1300">
                <a:latin typeface="Times New Roman" panose="02020603050405020304" pitchFamily="18" charset="0"/>
              </a:rPr>
              <a:t> between characteristic single and double bond lengths between a pair of oxygens</a:t>
            </a:r>
          </a:p>
          <a:p>
            <a:pPr eaLnBrk="1" hangingPunct="1">
              <a:lnSpc>
                <a:spcPts val="1538"/>
              </a:lnSpc>
              <a:spcAft>
                <a:spcPts val="838"/>
              </a:spcAft>
            </a:pPr>
            <a:r>
              <a:rPr lang="en-US" sz="1300">
                <a:latin typeface="Times New Roman" panose="02020603050405020304" pitchFamily="18" charset="0"/>
              </a:rPr>
              <a:t>•    We draw two Lewis structures (in this case) because a single structure is insufficient to describe the real structure</a:t>
            </a:r>
          </a:p>
          <a:p>
            <a:pPr algn="just" eaLnBrk="1" hangingPunct="1">
              <a:lnSpc>
                <a:spcPts val="2925"/>
              </a:lnSpc>
            </a:pPr>
            <a:r>
              <a:rPr lang="en-US" sz="1300">
                <a:latin typeface="Times New Roman" panose="02020603050405020304" pitchFamily="18" charset="0"/>
              </a:rPr>
              <a:t>The Nitrate (NO</a:t>
            </a:r>
            <a:r>
              <a:rPr lang="en-US" sz="1100">
                <a:latin typeface="Candara" panose="020E0502030303020204" pitchFamily="34" charset="0"/>
              </a:rPr>
              <a:t>3</a:t>
            </a:r>
            <a:r>
              <a:rPr lang="en-US" sz="1300">
                <a:latin typeface="Times New Roman" panose="02020603050405020304" pitchFamily="18" charset="0"/>
              </a:rPr>
              <a:t>') ion:</a:t>
            </a:r>
          </a:p>
          <a:p>
            <a:pPr algn="just" eaLnBrk="1" hangingPunct="1">
              <a:lnSpc>
                <a:spcPts val="2925"/>
              </a:lnSpc>
            </a:pPr>
            <a:r>
              <a:rPr lang="en-US" sz="1300">
                <a:latin typeface="Times New Roman" panose="02020603050405020304" pitchFamily="18" charset="0"/>
              </a:rPr>
              <a:t>1.    Count up the valence electrons: (1*5) + (3*6) + 1(ion) = 24 electrons</a:t>
            </a:r>
          </a:p>
          <a:p>
            <a:pPr algn="just" eaLnBrk="1" hangingPunct="1">
              <a:lnSpc>
                <a:spcPts val="2925"/>
              </a:lnSpc>
              <a:spcAft>
                <a:spcPts val="838"/>
              </a:spcAft>
            </a:pPr>
            <a:r>
              <a:rPr lang="en-US" sz="1300">
                <a:latin typeface="Times New Roman" panose="02020603050405020304" pitchFamily="18" charset="0"/>
              </a:rPr>
              <a:t>2.    Draw the bond connectivities:</a:t>
            </a:r>
          </a:p>
          <a:p>
            <a:pPr algn="ctr" eaLnBrk="1" hangingPunct="1"/>
            <a:endParaRPr lang="en-US" sz="1300">
              <a:latin typeface="Times New Roman" panose="02020603050405020304" pitchFamily="18" charset="0"/>
            </a:endParaRPr>
          </a:p>
        </p:txBody>
      </p:sp>
      <p:sp>
        <p:nvSpPr>
          <p:cNvPr id="11268" name="Rectangle 23"/>
          <p:cNvSpPr>
            <a:spLocks noChangeArrowheads="1"/>
          </p:cNvSpPr>
          <p:nvPr/>
        </p:nvSpPr>
        <p:spPr bwMode="auto">
          <a:xfrm>
            <a:off x="274638" y="9582150"/>
            <a:ext cx="4267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r>
              <a:rPr lang="en-US" sz="1300">
                <a:latin typeface="Times New Roman" panose="02020603050405020304" pitchFamily="18" charset="0"/>
              </a:rPr>
              <a:t>3. Add octet electrons to the atoms bonded to the center atom:</a:t>
            </a:r>
          </a:p>
        </p:txBody>
      </p:sp>
      <p:sp>
        <p:nvSpPr>
          <p:cNvPr id="11269" name="Rectangle 24"/>
          <p:cNvSpPr>
            <a:spLocks noChangeArrowheads="1"/>
          </p:cNvSpPr>
          <p:nvPr/>
        </p:nvSpPr>
        <p:spPr bwMode="auto">
          <a:xfrm>
            <a:off x="3670300" y="10363200"/>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11</a:t>
            </a:r>
          </a:p>
        </p:txBody>
      </p:sp>
      <p:pic>
        <p:nvPicPr>
          <p:cNvPr id="11270" name="Pictur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950" y="315913"/>
            <a:ext cx="44862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71" name="Picture 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225" y="2881313"/>
            <a:ext cx="5065713"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72"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7025" y="7707313"/>
            <a:ext cx="1622425"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229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28925" y="285750"/>
            <a:ext cx="1822450"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28925" y="2743200"/>
            <a:ext cx="1822450"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ChangeArrowheads="1"/>
          </p:cNvSpPr>
          <p:nvPr/>
        </p:nvSpPr>
        <p:spPr bwMode="auto">
          <a:xfrm>
            <a:off x="244475" y="2365375"/>
            <a:ext cx="4303713"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050"/>
              </a:spcBef>
            </a:pPr>
            <a:r>
              <a:rPr lang="en-US" sz="1300">
                <a:latin typeface="Times New Roman" panose="02020603050405020304" pitchFamily="18" charset="0"/>
              </a:rPr>
              <a:t>4. Place any leftover electrons (24-24 = 0) on the center atom:</a:t>
            </a:r>
          </a:p>
        </p:txBody>
      </p:sp>
      <p:sp>
        <p:nvSpPr>
          <p:cNvPr id="12293" name="Rectangle 5"/>
          <p:cNvSpPr>
            <a:spLocks noChangeArrowheads="1"/>
          </p:cNvSpPr>
          <p:nvPr/>
        </p:nvSpPr>
        <p:spPr bwMode="auto">
          <a:xfrm>
            <a:off x="249238" y="4833938"/>
            <a:ext cx="2768600"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050"/>
              </a:spcBef>
              <a:spcAft>
                <a:spcPts val="1050"/>
              </a:spcAft>
            </a:pPr>
            <a:r>
              <a:rPr lang="en-US" sz="1300">
                <a:latin typeface="Times New Roman" panose="02020603050405020304" pitchFamily="18" charset="0"/>
              </a:rPr>
              <a:t>5. Does the central atom have an octet?</a:t>
            </a:r>
          </a:p>
        </p:txBody>
      </p:sp>
      <p:sp>
        <p:nvSpPr>
          <p:cNvPr id="7" name="Rectangle 6"/>
          <p:cNvSpPr/>
          <p:nvPr/>
        </p:nvSpPr>
        <p:spPr>
          <a:xfrm>
            <a:off x="960438" y="5218113"/>
            <a:ext cx="6135687" cy="554037"/>
          </a:xfrm>
          <a:prstGeom prst="rect">
            <a:avLst/>
          </a:prstGeom>
        </p:spPr>
        <p:txBody>
          <a:bodyPr lIns="0" tIns="0" rIns="0" bIns="0"/>
          <a:lstStyle/>
          <a:p>
            <a:pPr algn="just" eaLnBrk="1" fontAlgn="auto" hangingPunct="1">
              <a:lnSpc>
                <a:spcPts val="1536"/>
              </a:lnSpc>
              <a:spcBef>
                <a:spcPts val="1050"/>
              </a:spcBef>
              <a:spcAft>
                <a:spcPts val="0"/>
              </a:spcAft>
              <a:defRPr/>
            </a:pPr>
            <a:r>
              <a:rPr lang="en-US" sz="1300">
                <a:latin typeface="Times New Roman"/>
              </a:rPr>
              <a:t>•    NO, it has 6 electrons</a:t>
            </a:r>
          </a:p>
          <a:p>
            <a:pPr marL="248920" indent="-228600" eaLnBrk="1" fontAlgn="auto" hangingPunct="1">
              <a:lnSpc>
                <a:spcPts val="1536"/>
              </a:lnSpc>
              <a:spcBef>
                <a:spcPts val="0"/>
              </a:spcBef>
              <a:spcAft>
                <a:spcPts val="1680"/>
              </a:spcAft>
              <a:defRPr/>
            </a:pPr>
            <a:r>
              <a:rPr lang="en-US" sz="1300">
                <a:latin typeface="Times New Roman"/>
              </a:rPr>
              <a:t>•    Add a multiple bond (first try a double bond) to see if the central atom can achieve an octet:</a:t>
            </a:r>
          </a:p>
        </p:txBody>
      </p:sp>
      <p:sp>
        <p:nvSpPr>
          <p:cNvPr id="9" name="Rectangle 8"/>
          <p:cNvSpPr/>
          <p:nvPr/>
        </p:nvSpPr>
        <p:spPr>
          <a:xfrm>
            <a:off x="274638" y="7785100"/>
            <a:ext cx="4062412" cy="765175"/>
          </a:xfrm>
          <a:prstGeom prst="rect">
            <a:avLst/>
          </a:prstGeom>
        </p:spPr>
        <p:txBody>
          <a:bodyPr lIns="0" tIns="0" rIns="0" bIns="0"/>
          <a:lstStyle/>
          <a:p>
            <a:pPr algn="just" eaLnBrk="1" fontAlgn="auto" hangingPunct="1">
              <a:spcBef>
                <a:spcPts val="1050"/>
              </a:spcBef>
              <a:spcAft>
                <a:spcPts val="1050"/>
              </a:spcAft>
              <a:defRPr/>
            </a:pPr>
            <a:r>
              <a:rPr lang="en-US" sz="1300">
                <a:latin typeface="Times New Roman"/>
              </a:rPr>
              <a:t>6. Does the central atom have an octet?</a:t>
            </a:r>
          </a:p>
          <a:p>
            <a:pPr marL="706120" algn="just" eaLnBrk="1" fontAlgn="auto" hangingPunct="1">
              <a:spcBef>
                <a:spcPts val="0"/>
              </a:spcBef>
              <a:spcAft>
                <a:spcPts val="210"/>
              </a:spcAft>
              <a:defRPr/>
            </a:pPr>
            <a:r>
              <a:rPr lang="en-US" sz="1300">
                <a:latin typeface="Times New Roman"/>
              </a:rPr>
              <a:t>•    YES</a:t>
            </a:r>
          </a:p>
          <a:p>
            <a:pPr marL="706120" algn="just" eaLnBrk="1" fontAlgn="auto" hangingPunct="1">
              <a:spcBef>
                <a:spcPts val="0"/>
              </a:spcBef>
              <a:spcAft>
                <a:spcPts val="1890"/>
              </a:spcAft>
              <a:defRPr/>
            </a:pPr>
            <a:r>
              <a:rPr lang="en-US" sz="1300">
                <a:latin typeface="Times New Roman"/>
              </a:rPr>
              <a:t>•    Are there possible resonance structures? YES</a:t>
            </a:r>
          </a:p>
        </p:txBody>
      </p:sp>
      <p:pic>
        <p:nvPicPr>
          <p:cNvPr id="12296" name="Picture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8900" y="5878513"/>
            <a:ext cx="2305050" cy="162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7" name="صورة 13" descr="الوصف: http://www.mikeblaber.org/oldwine/chm1045/notes/Bonding/Resonan/IMG00012.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425" y="8850313"/>
            <a:ext cx="57150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331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57325" y="1819275"/>
            <a:ext cx="4562475"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8963" y="3992563"/>
            <a:ext cx="2813050" cy="189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76650" y="4014788"/>
            <a:ext cx="2933700" cy="18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163" y="8010525"/>
            <a:ext cx="2955925"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5"/>
          <p:cNvSpPr>
            <a:spLocks noChangeArrowheads="1"/>
          </p:cNvSpPr>
          <p:nvPr/>
        </p:nvSpPr>
        <p:spPr bwMode="auto">
          <a:xfrm>
            <a:off x="274638" y="307975"/>
            <a:ext cx="693737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spcAft>
                <a:spcPts val="213"/>
              </a:spcAft>
            </a:pPr>
            <a:r>
              <a:rPr lang="en-US" sz="1300" b="1" i="1">
                <a:latin typeface="Times New Roman" panose="02020603050405020304" pitchFamily="18" charset="0"/>
              </a:rPr>
              <a:t>Note: We would expect that the bond lengths in the NOf ion to be somewhat shorter than a single</a:t>
            </a:r>
          </a:p>
          <a:p>
            <a:pPr algn="ctr" eaLnBrk="1" hangingPunct="1">
              <a:spcAft>
                <a:spcPts val="2725"/>
              </a:spcAft>
            </a:pPr>
            <a:r>
              <a:rPr lang="en-US" sz="1300" b="1" i="1">
                <a:latin typeface="Times New Roman" panose="02020603050405020304" pitchFamily="18" charset="0"/>
              </a:rPr>
              <a:t>bond</a:t>
            </a:r>
          </a:p>
        </p:txBody>
      </p:sp>
      <p:sp>
        <p:nvSpPr>
          <p:cNvPr id="13319" name="Rectangle 6"/>
          <p:cNvSpPr>
            <a:spLocks noChangeArrowheads="1"/>
          </p:cNvSpPr>
          <p:nvPr/>
        </p:nvSpPr>
        <p:spPr bwMode="auto">
          <a:xfrm>
            <a:off x="268288" y="1158875"/>
            <a:ext cx="431323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2725"/>
              </a:spcBef>
              <a:spcAft>
                <a:spcPts val="213"/>
              </a:spcAft>
            </a:pPr>
            <a:r>
              <a:rPr lang="en-US" sz="1600" b="1">
                <a:latin typeface="Times New Roman" panose="02020603050405020304" pitchFamily="18" charset="0"/>
              </a:rPr>
              <a:t>Electronegativity</a:t>
            </a:r>
          </a:p>
          <a:p>
            <a:pPr eaLnBrk="1" hangingPunct="1"/>
            <a:r>
              <a:rPr lang="en-US" sz="1300">
                <a:latin typeface="Times New Roman" panose="02020603050405020304" pitchFamily="18" charset="0"/>
              </a:rPr>
              <a:t>Ability of an atom in a molecule to attract electrons to itself.</a:t>
            </a:r>
          </a:p>
        </p:txBody>
      </p:sp>
      <p:sp>
        <p:nvSpPr>
          <p:cNvPr id="13320" name="Rectangle 7"/>
          <p:cNvSpPr>
            <a:spLocks noChangeArrowheads="1"/>
          </p:cNvSpPr>
          <p:nvPr/>
        </p:nvSpPr>
        <p:spPr bwMode="auto">
          <a:xfrm>
            <a:off x="268288" y="6105525"/>
            <a:ext cx="6950075"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pPr>
            <a:r>
              <a:rPr lang="en-US" sz="1300">
                <a:latin typeface="Times New Roman" panose="02020603050405020304" pitchFamily="18" charset="0"/>
              </a:rPr>
              <a:t>Electronegativity values are useful in determining if a bond is to be classified as nonpolar covalent, polar covalent or ionic.</a:t>
            </a:r>
          </a:p>
          <a:p>
            <a:pPr eaLnBrk="1" hangingPunct="1">
              <a:lnSpc>
                <a:spcPts val="1613"/>
              </a:lnSpc>
              <a:spcAft>
                <a:spcPts val="425"/>
              </a:spcAft>
            </a:pPr>
            <a:r>
              <a:rPr lang="en-US" sz="1300" b="1">
                <a:latin typeface="Times New Roman" panose="02020603050405020304" pitchFamily="18" charset="0"/>
              </a:rPr>
              <a:t>I. Nonpolar Covalent: </a:t>
            </a:r>
            <a:r>
              <a:rPr lang="en-US" sz="1300">
                <a:latin typeface="Times New Roman" panose="02020603050405020304" pitchFamily="18" charset="0"/>
              </a:rPr>
              <a:t>This type of bond occurs when there is equal sharing (between the two atoms) of the electrons in the bond. Molecules such as Cl</a:t>
            </a:r>
            <a:r>
              <a:rPr lang="en-US" sz="1300" baseline="-25000">
                <a:latin typeface="Times New Roman" panose="02020603050405020304" pitchFamily="18" charset="0"/>
              </a:rPr>
              <a:t>2</a:t>
            </a:r>
            <a:r>
              <a:rPr lang="en-US" sz="1300">
                <a:latin typeface="Times New Roman" panose="02020603050405020304" pitchFamily="18" charset="0"/>
              </a:rPr>
              <a:t>, H</a:t>
            </a:r>
            <a:r>
              <a:rPr lang="en-US" sz="1100" baseline="-25000">
                <a:latin typeface="Candara" panose="020E0502030303020204" pitchFamily="34" charset="0"/>
              </a:rPr>
              <a:t>2</a:t>
            </a:r>
            <a:r>
              <a:rPr lang="en-US" sz="1300">
                <a:latin typeface="Times New Roman" panose="02020603050405020304" pitchFamily="18" charset="0"/>
              </a:rPr>
              <a:t> and F</a:t>
            </a:r>
            <a:r>
              <a:rPr lang="en-US" sz="1100" baseline="-25000">
                <a:latin typeface="Candara" panose="020E0502030303020204" pitchFamily="34" charset="0"/>
              </a:rPr>
              <a:t>2</a:t>
            </a:r>
            <a:r>
              <a:rPr lang="en-US" sz="1300">
                <a:latin typeface="Times New Roman" panose="02020603050405020304" pitchFamily="18" charset="0"/>
              </a:rPr>
              <a:t> are the usual examples.</a:t>
            </a:r>
          </a:p>
        </p:txBody>
      </p:sp>
      <p:sp>
        <p:nvSpPr>
          <p:cNvPr id="13321" name="Rectangle 8"/>
          <p:cNvSpPr>
            <a:spLocks noChangeArrowheads="1"/>
          </p:cNvSpPr>
          <p:nvPr/>
        </p:nvSpPr>
        <p:spPr bwMode="auto">
          <a:xfrm>
            <a:off x="271463" y="7040563"/>
            <a:ext cx="694372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spcBef>
                <a:spcPts val="425"/>
              </a:spcBef>
              <a:spcAft>
                <a:spcPts val="425"/>
              </a:spcAft>
            </a:pPr>
            <a:r>
              <a:rPr lang="en-US" sz="1300" b="1">
                <a:latin typeface="Times New Roman" panose="02020603050405020304" pitchFamily="18" charset="0"/>
              </a:rPr>
              <a:t>II. Polar Covalent: </a:t>
            </a:r>
            <a:r>
              <a:rPr lang="en-US" sz="1300">
                <a:latin typeface="Times New Roman" panose="02020603050405020304" pitchFamily="18" charset="0"/>
              </a:rPr>
              <a:t>This type of bond occurs when there is unequal sharing (between the two atoms) of the electrons in the bond. Molecules such as NH</a:t>
            </a:r>
            <a:r>
              <a:rPr lang="en-US" sz="1100">
                <a:latin typeface="Candara" panose="020E0502030303020204" pitchFamily="34" charset="0"/>
              </a:rPr>
              <a:t>3</a:t>
            </a:r>
            <a:r>
              <a:rPr lang="en-US" sz="1300">
                <a:latin typeface="Times New Roman" panose="02020603050405020304" pitchFamily="18" charset="0"/>
              </a:rPr>
              <a:t> and H</a:t>
            </a:r>
            <a:r>
              <a:rPr lang="en-US" sz="1100">
                <a:latin typeface="Candara" panose="020E0502030303020204" pitchFamily="34" charset="0"/>
              </a:rPr>
              <a:t>2</a:t>
            </a:r>
            <a:r>
              <a:rPr lang="en-US" sz="1300">
                <a:latin typeface="Times New Roman" panose="02020603050405020304" pitchFamily="18" charset="0"/>
              </a:rPr>
              <a:t>O are the usual examples.</a:t>
            </a:r>
          </a:p>
        </p:txBody>
      </p:sp>
      <p:sp>
        <p:nvSpPr>
          <p:cNvPr id="13322" name="Rectangle 9"/>
          <p:cNvSpPr>
            <a:spLocks noChangeArrowheads="1"/>
          </p:cNvSpPr>
          <p:nvPr/>
        </p:nvSpPr>
        <p:spPr bwMode="auto">
          <a:xfrm>
            <a:off x="268288" y="7564438"/>
            <a:ext cx="6970712"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spcBef>
                <a:spcPts val="425"/>
              </a:spcBef>
            </a:pPr>
            <a:r>
              <a:rPr lang="en-US" sz="1300" b="1">
                <a:latin typeface="Times New Roman" panose="02020603050405020304" pitchFamily="18" charset="0"/>
              </a:rPr>
              <a:t>III. Ionic: </a:t>
            </a:r>
            <a:r>
              <a:rPr lang="en-US" sz="1300">
                <a:latin typeface="Times New Roman" panose="02020603050405020304" pitchFamily="18" charset="0"/>
              </a:rPr>
              <a:t>This type of bond occurs when there is complete transfer (between the two atoms) of the electrons in the bond. Substances such as NaCl and MgCl</a:t>
            </a:r>
            <a:r>
              <a:rPr lang="en-US" sz="1100" baseline="-25000">
                <a:latin typeface="Candara" panose="020E0502030303020204" pitchFamily="34" charset="0"/>
              </a:rPr>
              <a:t>2</a:t>
            </a:r>
            <a:r>
              <a:rPr lang="en-US" sz="1300">
                <a:latin typeface="Times New Roman" panose="02020603050405020304" pitchFamily="18" charset="0"/>
              </a:rPr>
              <a:t> are the usual examples.</a:t>
            </a:r>
          </a:p>
        </p:txBody>
      </p:sp>
      <p:sp>
        <p:nvSpPr>
          <p:cNvPr id="13323" name="Rectangle 13"/>
          <p:cNvSpPr>
            <a:spLocks noChangeArrowheads="1"/>
          </p:cNvSpPr>
          <p:nvPr/>
        </p:nvSpPr>
        <p:spPr bwMode="auto">
          <a:xfrm>
            <a:off x="280988" y="10107613"/>
            <a:ext cx="1789112" cy="1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300">
                <a:latin typeface="Times New Roman" panose="02020603050405020304" pitchFamily="18" charset="0"/>
              </a:rPr>
              <a:t>So, let's review the rules:</a:t>
            </a:r>
          </a:p>
        </p:txBody>
      </p:sp>
      <p:pic>
        <p:nvPicPr>
          <p:cNvPr id="13324" name="صورة 15" descr="الوصف: https://encrypted-tbn0.gstatic.com/images?q=tbn:ANd9GcTECfO-zQvl2G-Fr45bXIyh8FfDduWjV0St7MaeJMfVCrwRK79k"/>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4725" y="8088313"/>
            <a:ext cx="331470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68288" y="314325"/>
            <a:ext cx="6973887" cy="3744913"/>
          </a:xfrm>
          <a:prstGeom prst="rect">
            <a:avLst/>
          </a:prstGeom>
        </p:spPr>
        <p:txBody>
          <a:bodyPr lIns="0" tIns="0" rIns="0" bIns="0"/>
          <a:lstStyle/>
          <a:p>
            <a:pPr marL="939800" indent="-228600" eaLnBrk="1" fontAlgn="auto" hangingPunct="1">
              <a:lnSpc>
                <a:spcPts val="1680"/>
              </a:lnSpc>
              <a:spcBef>
                <a:spcPts val="0"/>
              </a:spcBef>
              <a:spcAft>
                <a:spcPts val="0"/>
              </a:spcAft>
              <a:defRPr/>
            </a:pPr>
            <a:r>
              <a:rPr lang="en-US" sz="1200" b="1" dirty="0">
                <a:latin typeface="Segoe UI"/>
              </a:rPr>
              <a:t>1.    If the electronegativity difference (usually called AEN) is less than 0.4, then the bond is nonpolar covalent.</a:t>
            </a:r>
          </a:p>
          <a:p>
            <a:pPr marL="711200" algn="just" eaLnBrk="1" fontAlgn="auto" hangingPunct="1">
              <a:lnSpc>
                <a:spcPts val="1680"/>
              </a:lnSpc>
              <a:spcBef>
                <a:spcPts val="0"/>
              </a:spcBef>
              <a:spcAft>
                <a:spcPts val="0"/>
              </a:spcAft>
              <a:defRPr/>
            </a:pPr>
            <a:r>
              <a:rPr lang="en-US" sz="1200" b="1" dirty="0">
                <a:latin typeface="Segoe UI"/>
              </a:rPr>
              <a:t>2.    If the AEN is between 0.5 and 1.9, the bond is considered polar covalent.</a:t>
            </a:r>
          </a:p>
          <a:p>
            <a:pPr marL="711200" algn="just" eaLnBrk="1" fontAlgn="auto" hangingPunct="1">
              <a:lnSpc>
                <a:spcPts val="1680"/>
              </a:lnSpc>
              <a:spcBef>
                <a:spcPts val="0"/>
              </a:spcBef>
              <a:spcAft>
                <a:spcPts val="1470"/>
              </a:spcAft>
              <a:defRPr/>
            </a:pPr>
            <a:r>
              <a:rPr lang="en-US" sz="1200" b="1" dirty="0">
                <a:latin typeface="Segoe UI"/>
              </a:rPr>
              <a:t>3.    If the AEN is greater than 2.0, then the bond is ionic.</a:t>
            </a:r>
          </a:p>
          <a:p>
            <a:pPr algn="just" eaLnBrk="1" fontAlgn="auto" hangingPunct="1">
              <a:spcBef>
                <a:spcPts val="0"/>
              </a:spcBef>
              <a:spcAft>
                <a:spcPts val="210"/>
              </a:spcAft>
              <a:defRPr/>
            </a:pPr>
            <a:r>
              <a:rPr lang="en-US" sz="1600" b="1" dirty="0">
                <a:latin typeface="Times New Roman"/>
              </a:rPr>
              <a:t>Oxidation numbers</a:t>
            </a:r>
          </a:p>
          <a:p>
            <a:pPr algn="just" eaLnBrk="1" fontAlgn="auto" hangingPunct="1">
              <a:lnSpc>
                <a:spcPts val="1608"/>
              </a:lnSpc>
              <a:spcBef>
                <a:spcPts val="0"/>
              </a:spcBef>
              <a:spcAft>
                <a:spcPts val="840"/>
              </a:spcAft>
              <a:defRPr/>
            </a:pPr>
            <a:r>
              <a:rPr lang="en-US" sz="1300" dirty="0">
                <a:latin typeface="Times New Roman"/>
              </a:rPr>
              <a:t>It is often useful to follow chemical reactions by looking at changes in the oxidation numbers of the atoms in each compound during the reaction. Oxidation numbers also play an important role in the systematic nomenclature of chemical compounds. By definition, the </a:t>
            </a:r>
            <a:r>
              <a:rPr lang="en-US" sz="1300" b="1" dirty="0">
                <a:latin typeface="Times New Roman"/>
              </a:rPr>
              <a:t>oxidation number </a:t>
            </a:r>
            <a:r>
              <a:rPr lang="en-US" sz="1300" dirty="0">
                <a:latin typeface="Times New Roman"/>
              </a:rPr>
              <a:t>of an atom is the charge that atom would have if the compound was composed of ions.</a:t>
            </a:r>
          </a:p>
          <a:p>
            <a:pPr algn="just" eaLnBrk="1" fontAlgn="auto" hangingPunct="1">
              <a:lnSpc>
                <a:spcPts val="1608"/>
              </a:lnSpc>
              <a:spcBef>
                <a:spcPts val="0"/>
              </a:spcBef>
              <a:spcAft>
                <a:spcPts val="840"/>
              </a:spcAft>
              <a:defRPr/>
            </a:pPr>
            <a:r>
              <a:rPr lang="en-US" sz="1300" dirty="0">
                <a:latin typeface="Times New Roman"/>
              </a:rPr>
              <a:t>1.    The oxidation number of an atom is zero in a neutral substance that contains atoms of only one element. Thus, the atoms in O</a:t>
            </a:r>
            <a:r>
              <a:rPr lang="en-US" sz="1300" baseline="-25000" dirty="0">
                <a:latin typeface="Times New Roman"/>
              </a:rPr>
              <a:t>2</a:t>
            </a:r>
            <a:r>
              <a:rPr lang="en-US" sz="1300" dirty="0">
                <a:latin typeface="Times New Roman"/>
              </a:rPr>
              <a:t>, O</a:t>
            </a:r>
            <a:r>
              <a:rPr lang="en-US" sz="1300" baseline="-25000" dirty="0">
                <a:latin typeface="Times New Roman"/>
              </a:rPr>
              <a:t>3</a:t>
            </a:r>
            <a:r>
              <a:rPr lang="en-US" sz="1300" dirty="0">
                <a:latin typeface="Times New Roman"/>
              </a:rPr>
              <a:t>, P</a:t>
            </a:r>
            <a:r>
              <a:rPr lang="en-US" sz="1300" baseline="-25000" dirty="0">
                <a:latin typeface="Times New Roman"/>
              </a:rPr>
              <a:t>4</a:t>
            </a:r>
            <a:r>
              <a:rPr lang="en-US" sz="1300" dirty="0">
                <a:latin typeface="Times New Roman"/>
              </a:rPr>
              <a:t>, S</a:t>
            </a:r>
            <a:r>
              <a:rPr lang="en-US" sz="1300" baseline="-25000" dirty="0">
                <a:latin typeface="Times New Roman"/>
              </a:rPr>
              <a:t>8</a:t>
            </a:r>
            <a:r>
              <a:rPr lang="en-US" sz="1300" dirty="0">
                <a:latin typeface="Times New Roman"/>
              </a:rPr>
              <a:t>, and aluminum metal all have an oxidation number of 0.</a:t>
            </a:r>
          </a:p>
          <a:p>
            <a:pPr algn="just" eaLnBrk="1" fontAlgn="auto" hangingPunct="1">
              <a:lnSpc>
                <a:spcPts val="1608"/>
              </a:lnSpc>
              <a:spcBef>
                <a:spcPts val="0"/>
              </a:spcBef>
              <a:spcAft>
                <a:spcPts val="840"/>
              </a:spcAft>
              <a:defRPr/>
            </a:pPr>
            <a:r>
              <a:rPr lang="en-US" sz="1300" dirty="0">
                <a:latin typeface="Times New Roman"/>
              </a:rPr>
              <a:t>2.    The oxidation number of simple ions is equal to the charge on the ion. The oxidation number of sodium in the Na</a:t>
            </a:r>
            <a:r>
              <a:rPr lang="en-US" sz="1300" baseline="30000" dirty="0">
                <a:latin typeface="Times New Roman"/>
              </a:rPr>
              <a:t>+</a:t>
            </a:r>
            <a:r>
              <a:rPr lang="en-US" sz="1300" dirty="0">
                <a:latin typeface="Times New Roman"/>
              </a:rPr>
              <a:t> ion is +1, for example, and the oxidation number of chlorine in the </a:t>
            </a:r>
            <a:r>
              <a:rPr lang="en-US" sz="1300" dirty="0" err="1">
                <a:latin typeface="Times New Roman"/>
              </a:rPr>
              <a:t>Cl</a:t>
            </a:r>
            <a:r>
              <a:rPr lang="en-US" sz="1300" baseline="30000" dirty="0">
                <a:latin typeface="Times New Roman"/>
              </a:rPr>
              <a:t>-</a:t>
            </a:r>
            <a:r>
              <a:rPr lang="en-US" sz="1300" dirty="0">
                <a:latin typeface="Times New Roman"/>
              </a:rPr>
              <a:t> ion is -1.</a:t>
            </a:r>
          </a:p>
        </p:txBody>
      </p:sp>
      <p:sp>
        <p:nvSpPr>
          <p:cNvPr id="14339" name="Rectangle 2"/>
          <p:cNvSpPr>
            <a:spLocks noChangeArrowheads="1"/>
          </p:cNvSpPr>
          <p:nvPr/>
        </p:nvSpPr>
        <p:spPr bwMode="auto">
          <a:xfrm>
            <a:off x="268288" y="3922713"/>
            <a:ext cx="6954837" cy="622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38"/>
              </a:lnSpc>
              <a:spcBef>
                <a:spcPts val="838"/>
              </a:spcBef>
              <a:spcAft>
                <a:spcPts val="838"/>
              </a:spcAft>
            </a:pPr>
            <a:r>
              <a:rPr lang="en-US" sz="1300">
                <a:latin typeface="Times New Roman" panose="02020603050405020304" pitchFamily="18" charset="0"/>
              </a:rPr>
              <a:t>3.    The oxidation number of hydrogen is +1 when it is combined with a </a:t>
            </a:r>
            <a:r>
              <a:rPr lang="en-US" sz="1300" i="1">
                <a:latin typeface="Times New Roman" panose="02020603050405020304" pitchFamily="18" charset="0"/>
              </a:rPr>
              <a:t>nonmetal</a:t>
            </a:r>
            <a:r>
              <a:rPr lang="en-US" sz="1300">
                <a:latin typeface="Times New Roman" panose="02020603050405020304" pitchFamily="18" charset="0"/>
              </a:rPr>
              <a:t> as in CH</a:t>
            </a:r>
            <a:r>
              <a:rPr lang="en-US" sz="1100">
                <a:latin typeface="Candara" panose="020E0502030303020204" pitchFamily="34" charset="0"/>
              </a:rPr>
              <a:t>4</a:t>
            </a:r>
            <a:r>
              <a:rPr lang="en-US" sz="1300">
                <a:latin typeface="Times New Roman" panose="02020603050405020304" pitchFamily="18" charset="0"/>
              </a:rPr>
              <a:t>, NH</a:t>
            </a:r>
            <a:r>
              <a:rPr lang="en-US" sz="1100" baseline="-25000">
                <a:latin typeface="Candara" panose="020E0502030303020204" pitchFamily="34" charset="0"/>
              </a:rPr>
              <a:t>3</a:t>
            </a:r>
            <a:r>
              <a:rPr lang="en-US" sz="1300">
                <a:latin typeface="Times New Roman" panose="02020603050405020304" pitchFamily="18" charset="0"/>
              </a:rPr>
              <a:t>, H</a:t>
            </a:r>
            <a:r>
              <a:rPr lang="en-US" sz="1100">
                <a:latin typeface="Candara" panose="020E0502030303020204" pitchFamily="34" charset="0"/>
              </a:rPr>
              <a:t>2</a:t>
            </a:r>
            <a:r>
              <a:rPr lang="en-US" sz="1300">
                <a:latin typeface="Times New Roman" panose="02020603050405020304" pitchFamily="18" charset="0"/>
              </a:rPr>
              <a:t>O, and HCl.</a:t>
            </a:r>
          </a:p>
          <a:p>
            <a:pPr algn="just" eaLnBrk="1" hangingPunct="1">
              <a:lnSpc>
                <a:spcPts val="1638"/>
              </a:lnSpc>
              <a:spcAft>
                <a:spcPts val="838"/>
              </a:spcAft>
            </a:pPr>
            <a:r>
              <a:rPr lang="en-US" sz="1300">
                <a:latin typeface="Times New Roman" panose="02020603050405020304" pitchFamily="18" charset="0"/>
              </a:rPr>
              <a:t>4.    The oxidation number of hydrogen is -1 when it is combined with a </a:t>
            </a:r>
            <a:r>
              <a:rPr lang="en-US" sz="1300" i="1">
                <a:latin typeface="Times New Roman" panose="02020603050405020304" pitchFamily="18" charset="0"/>
              </a:rPr>
              <a:t>metal</a:t>
            </a:r>
            <a:r>
              <a:rPr lang="en-US" sz="1300">
                <a:latin typeface="Times New Roman" panose="02020603050405020304" pitchFamily="18" charset="0"/>
              </a:rPr>
              <a:t> as in. LiH, NaH, CaH</a:t>
            </a:r>
            <a:r>
              <a:rPr lang="en-US" sz="1100">
                <a:latin typeface="Candara" panose="020E0502030303020204" pitchFamily="34" charset="0"/>
              </a:rPr>
              <a:t>2</a:t>
            </a:r>
            <a:r>
              <a:rPr lang="en-US" sz="1300">
                <a:latin typeface="Times New Roman" panose="02020603050405020304" pitchFamily="18" charset="0"/>
              </a:rPr>
              <a:t>, and LiAlH</a:t>
            </a:r>
            <a:r>
              <a:rPr lang="en-US" sz="1100" baseline="-25000">
                <a:latin typeface="Candara" panose="020E0502030303020204" pitchFamily="34" charset="0"/>
              </a:rPr>
              <a:t>4</a:t>
            </a:r>
            <a:r>
              <a:rPr lang="en-US" sz="1300">
                <a:latin typeface="Times New Roman" panose="02020603050405020304" pitchFamily="18" charset="0"/>
              </a:rPr>
              <a:t>.</a:t>
            </a:r>
          </a:p>
          <a:p>
            <a:pPr algn="just" eaLnBrk="1" hangingPunct="1">
              <a:lnSpc>
                <a:spcPts val="1613"/>
              </a:lnSpc>
              <a:spcAft>
                <a:spcPts val="838"/>
              </a:spcAft>
            </a:pPr>
            <a:r>
              <a:rPr lang="en-US" sz="1300">
                <a:latin typeface="Times New Roman" panose="02020603050405020304" pitchFamily="18" charset="0"/>
              </a:rPr>
              <a:t>5.    The metals in Group IA form compounds (such as Li</a:t>
            </a:r>
            <a:r>
              <a:rPr lang="en-US" sz="1100" baseline="-25000">
                <a:latin typeface="Candara" panose="020E0502030303020204" pitchFamily="34" charset="0"/>
              </a:rPr>
              <a:t>3</a:t>
            </a:r>
            <a:r>
              <a:rPr lang="en-US" sz="1300">
                <a:latin typeface="Times New Roman" panose="02020603050405020304" pitchFamily="18" charset="0"/>
              </a:rPr>
              <a:t>N and Na</a:t>
            </a:r>
            <a:r>
              <a:rPr lang="en-US" sz="1100" baseline="-25000">
                <a:latin typeface="Candara" panose="020E0502030303020204" pitchFamily="34" charset="0"/>
              </a:rPr>
              <a:t>2</a:t>
            </a:r>
            <a:r>
              <a:rPr lang="en-US" sz="1300">
                <a:latin typeface="Times New Roman" panose="02020603050405020304" pitchFamily="18" charset="0"/>
              </a:rPr>
              <a:t>S) in which the metal atom has an oxidation number of +1.</a:t>
            </a:r>
          </a:p>
          <a:p>
            <a:pPr algn="just" eaLnBrk="1" hangingPunct="1">
              <a:lnSpc>
                <a:spcPts val="1613"/>
              </a:lnSpc>
              <a:spcAft>
                <a:spcPts val="838"/>
              </a:spcAft>
            </a:pPr>
            <a:r>
              <a:rPr lang="en-US" sz="1300">
                <a:latin typeface="Times New Roman" panose="02020603050405020304" pitchFamily="18" charset="0"/>
              </a:rPr>
              <a:t>6.    The elements in Group IIA form compounds (such as Mg</a:t>
            </a:r>
            <a:r>
              <a:rPr lang="en-US" sz="1100" baseline="-25000">
                <a:latin typeface="Candara" panose="020E0502030303020204" pitchFamily="34" charset="0"/>
              </a:rPr>
              <a:t>3</a:t>
            </a:r>
            <a:r>
              <a:rPr lang="en-US" sz="1300">
                <a:latin typeface="Times New Roman" panose="02020603050405020304" pitchFamily="18" charset="0"/>
              </a:rPr>
              <a:t>N</a:t>
            </a:r>
            <a:r>
              <a:rPr lang="en-US" sz="1100" baseline="-25000">
                <a:latin typeface="Candara" panose="020E0502030303020204" pitchFamily="34" charset="0"/>
              </a:rPr>
              <a:t>2</a:t>
            </a:r>
            <a:r>
              <a:rPr lang="en-US" sz="1300">
                <a:latin typeface="Times New Roman" panose="02020603050405020304" pitchFamily="18" charset="0"/>
              </a:rPr>
              <a:t> and CaCO</a:t>
            </a:r>
            <a:r>
              <a:rPr lang="en-US" sz="1100" baseline="-25000">
                <a:latin typeface="Candara" panose="020E0502030303020204" pitchFamily="34" charset="0"/>
              </a:rPr>
              <a:t>3</a:t>
            </a:r>
            <a:r>
              <a:rPr lang="en-US" sz="1300">
                <a:latin typeface="Times New Roman" panose="02020603050405020304" pitchFamily="18" charset="0"/>
              </a:rPr>
              <a:t>) in which the metal atom has a +2 oxidation number.</a:t>
            </a:r>
          </a:p>
          <a:p>
            <a:pPr algn="just" eaLnBrk="1" hangingPunct="1">
              <a:lnSpc>
                <a:spcPts val="1613"/>
              </a:lnSpc>
              <a:spcAft>
                <a:spcPts val="838"/>
              </a:spcAft>
            </a:pPr>
            <a:r>
              <a:rPr lang="en-US" sz="1300">
                <a:latin typeface="Times New Roman" panose="02020603050405020304" pitchFamily="18" charset="0"/>
              </a:rPr>
              <a:t>7.    Oxygen usually has an oxidation number of -2. Exceptions include molecules and polyatomic ions that contain O-O bonds, such as O</a:t>
            </a:r>
            <a:r>
              <a:rPr lang="en-US" sz="1100" baseline="-25000">
                <a:latin typeface="Candara" panose="020E0502030303020204" pitchFamily="34" charset="0"/>
              </a:rPr>
              <a:t>2</a:t>
            </a:r>
            <a:r>
              <a:rPr lang="en-US" sz="1300">
                <a:latin typeface="Times New Roman" panose="02020603050405020304" pitchFamily="18" charset="0"/>
              </a:rPr>
              <a:t>, O</a:t>
            </a:r>
            <a:r>
              <a:rPr lang="en-US" sz="1100" baseline="-25000">
                <a:latin typeface="Candara" panose="020E0502030303020204" pitchFamily="34" charset="0"/>
              </a:rPr>
              <a:t>3</a:t>
            </a:r>
            <a:r>
              <a:rPr lang="en-US" sz="1300">
                <a:latin typeface="Times New Roman" panose="02020603050405020304" pitchFamily="18" charset="0"/>
              </a:rPr>
              <a:t>, H</a:t>
            </a:r>
            <a:r>
              <a:rPr lang="en-US" sz="1100" baseline="-25000">
                <a:latin typeface="Candara" panose="020E0502030303020204" pitchFamily="34" charset="0"/>
              </a:rPr>
              <a:t>2</a:t>
            </a:r>
            <a:r>
              <a:rPr lang="en-US" sz="1300">
                <a:latin typeface="Times New Roman" panose="02020603050405020304" pitchFamily="18" charset="0"/>
              </a:rPr>
              <a:t>O</a:t>
            </a:r>
            <a:r>
              <a:rPr lang="en-US" sz="1100" baseline="-25000">
                <a:latin typeface="Candara" panose="020E0502030303020204" pitchFamily="34" charset="0"/>
              </a:rPr>
              <a:t>2</a:t>
            </a:r>
            <a:r>
              <a:rPr lang="en-US" sz="1300">
                <a:latin typeface="Times New Roman" panose="02020603050405020304" pitchFamily="18" charset="0"/>
              </a:rPr>
              <a:t>, and the O</a:t>
            </a:r>
            <a:r>
              <a:rPr lang="en-US" sz="1300" baseline="-25000">
                <a:latin typeface="Times New Roman" panose="02020603050405020304" pitchFamily="18" charset="0"/>
              </a:rPr>
              <a:t>2</a:t>
            </a:r>
            <a:r>
              <a:rPr lang="en-US" sz="1300" baseline="30000">
                <a:latin typeface="Times New Roman" panose="02020603050405020304" pitchFamily="18" charset="0"/>
              </a:rPr>
              <a:t>2-</a:t>
            </a:r>
            <a:r>
              <a:rPr lang="en-US" sz="1300">
                <a:latin typeface="Times New Roman" panose="02020603050405020304" pitchFamily="18" charset="0"/>
              </a:rPr>
              <a:t> ion.</a:t>
            </a:r>
          </a:p>
          <a:p>
            <a:pPr algn="just" eaLnBrk="1" hangingPunct="1">
              <a:lnSpc>
                <a:spcPts val="1638"/>
              </a:lnSpc>
              <a:spcAft>
                <a:spcPts val="838"/>
              </a:spcAft>
            </a:pPr>
            <a:r>
              <a:rPr lang="en-US" sz="1300">
                <a:latin typeface="Times New Roman" panose="02020603050405020304" pitchFamily="18" charset="0"/>
              </a:rPr>
              <a:t>8. The elements in Group VIIA often form compounds (such as AlF</a:t>
            </a:r>
            <a:r>
              <a:rPr lang="en-US" sz="1100" baseline="-25000">
                <a:latin typeface="Candara" panose="020E0502030303020204" pitchFamily="34" charset="0"/>
              </a:rPr>
              <a:t>3</a:t>
            </a:r>
            <a:r>
              <a:rPr lang="en-US" sz="1300">
                <a:latin typeface="Times New Roman" panose="02020603050405020304" pitchFamily="18" charset="0"/>
              </a:rPr>
              <a:t>, HCl, and ZnBr</a:t>
            </a:r>
            <a:r>
              <a:rPr lang="en-US" sz="1100" baseline="-25000">
                <a:latin typeface="Candara" panose="020E0502030303020204" pitchFamily="34" charset="0"/>
              </a:rPr>
              <a:t>2</a:t>
            </a:r>
            <a:r>
              <a:rPr lang="en-US" sz="1300">
                <a:latin typeface="Times New Roman" panose="02020603050405020304" pitchFamily="18" charset="0"/>
              </a:rPr>
              <a:t>) in which the nonmetal has a -1 oxidation number.</a:t>
            </a:r>
          </a:p>
          <a:p>
            <a:pPr algn="just" eaLnBrk="1" hangingPunct="1">
              <a:spcAft>
                <a:spcPts val="1263"/>
              </a:spcAft>
            </a:pPr>
            <a:r>
              <a:rPr lang="en-US" sz="1300">
                <a:latin typeface="Times New Roman" panose="02020603050405020304" pitchFamily="18" charset="0"/>
              </a:rPr>
              <a:t>9.    The sum of the oxidation numbers in a neutral compound is zero.</a:t>
            </a:r>
          </a:p>
          <a:p>
            <a:pPr algn="ctr" eaLnBrk="1" hangingPunct="1">
              <a:spcAft>
                <a:spcPts val="1263"/>
              </a:spcAft>
            </a:pPr>
            <a:r>
              <a:rPr lang="en-US" sz="1300">
                <a:latin typeface="Times New Roman" panose="02020603050405020304" pitchFamily="18" charset="0"/>
              </a:rPr>
              <a:t>H</a:t>
            </a:r>
            <a:r>
              <a:rPr lang="en-US" sz="1100">
                <a:latin typeface="Candara" panose="020E0502030303020204" pitchFamily="34" charset="0"/>
              </a:rPr>
              <a:t>2</a:t>
            </a:r>
            <a:r>
              <a:rPr lang="en-US" sz="1300">
                <a:latin typeface="Times New Roman" panose="02020603050405020304" pitchFamily="18" charset="0"/>
              </a:rPr>
              <a:t>O: 2(+1) + (-2) = 0</a:t>
            </a:r>
          </a:p>
          <a:p>
            <a:pPr algn="just" eaLnBrk="1" hangingPunct="1">
              <a:lnSpc>
                <a:spcPts val="1613"/>
              </a:lnSpc>
              <a:spcAft>
                <a:spcPts val="838"/>
              </a:spcAft>
            </a:pPr>
            <a:r>
              <a:rPr lang="en-US" sz="1300">
                <a:latin typeface="Times New Roman" panose="02020603050405020304" pitchFamily="18" charset="0"/>
              </a:rPr>
              <a:t>10.    The sum of the oxidation numbers in a polyatomic ion is equal to the charge on the ion. The oxidation number of the sulfur atom in the SO</a:t>
            </a:r>
            <a:r>
              <a:rPr lang="en-US" sz="1100">
                <a:latin typeface="Candara" panose="020E0502030303020204" pitchFamily="34" charset="0"/>
              </a:rPr>
              <a:t>4</a:t>
            </a:r>
            <a:r>
              <a:rPr lang="en-US" sz="1300" baseline="30000">
                <a:latin typeface="Times New Roman" panose="02020603050405020304" pitchFamily="18" charset="0"/>
              </a:rPr>
              <a:t>2-</a:t>
            </a:r>
            <a:r>
              <a:rPr lang="en-US" sz="1300">
                <a:latin typeface="Times New Roman" panose="02020603050405020304" pitchFamily="18" charset="0"/>
              </a:rPr>
              <a:t> ion must be +6, for example, because the sum of the oxidation numbers of the atoms in this ion must equal -2.</a:t>
            </a:r>
          </a:p>
          <a:p>
            <a:pPr algn="ctr" eaLnBrk="1" hangingPunct="1">
              <a:spcAft>
                <a:spcPts val="1263"/>
              </a:spcAft>
            </a:pPr>
            <a:r>
              <a:rPr lang="en-US" sz="1300">
                <a:latin typeface="Times New Roman" panose="02020603050405020304" pitchFamily="18" charset="0"/>
              </a:rPr>
              <a:t>SO</a:t>
            </a:r>
            <a:r>
              <a:rPr lang="en-US" sz="1100">
                <a:latin typeface="Candara" panose="020E0502030303020204" pitchFamily="34" charset="0"/>
              </a:rPr>
              <a:t>4</a:t>
            </a:r>
            <a:r>
              <a:rPr lang="en-US" sz="1300" baseline="30000">
                <a:latin typeface="Times New Roman" panose="02020603050405020304" pitchFamily="18" charset="0"/>
              </a:rPr>
              <a:t>2-</a:t>
            </a:r>
            <a:r>
              <a:rPr lang="en-US" sz="1300">
                <a:latin typeface="Times New Roman" panose="02020603050405020304" pitchFamily="18" charset="0"/>
              </a:rPr>
              <a:t>: (+6) + 4(-2) = -2</a:t>
            </a:r>
          </a:p>
          <a:p>
            <a:pPr algn="just" eaLnBrk="1" hangingPunct="1">
              <a:lnSpc>
                <a:spcPts val="1613"/>
              </a:lnSpc>
            </a:pPr>
            <a:r>
              <a:rPr lang="en-US" sz="1300">
                <a:latin typeface="Times New Roman" panose="02020603050405020304" pitchFamily="18" charset="0"/>
              </a:rPr>
              <a:t>11.    Elements toward the bottom left corner of the periodic table are more likely to have positive oxidation numbers than those toward the upper right corner of the table. Sulfur has a positive oxidation number in SO</a:t>
            </a:r>
            <a:r>
              <a:rPr lang="en-US" sz="1100">
                <a:latin typeface="Candara" panose="020E0502030303020204" pitchFamily="34" charset="0"/>
              </a:rPr>
              <a:t>2</a:t>
            </a:r>
            <a:r>
              <a:rPr lang="en-US" sz="1300">
                <a:latin typeface="Times New Roman" panose="02020603050405020304" pitchFamily="18" charset="0"/>
              </a:rPr>
              <a:t>, for example, because it is below oxygen in the periodic table.</a:t>
            </a:r>
          </a:p>
          <a:p>
            <a:pPr algn="ctr" eaLnBrk="1" hangingPunct="1">
              <a:lnSpc>
                <a:spcPts val="1613"/>
              </a:lnSpc>
            </a:pPr>
            <a:endParaRPr lang="en-US" sz="1100">
              <a:latin typeface="Times New Roman" panose="02020603050405020304" pitchFamily="18" charset="0"/>
            </a:endParaRPr>
          </a:p>
          <a:p>
            <a:pPr algn="ctr" eaLnBrk="1" hangingPunct="1">
              <a:lnSpc>
                <a:spcPts val="1613"/>
              </a:lnSpc>
            </a:pPr>
            <a:endParaRPr lang="en-US" sz="1100">
              <a:latin typeface="Times New Roman" panose="02020603050405020304" pitchFamily="18" charset="0"/>
            </a:endParaRPr>
          </a:p>
          <a:p>
            <a:pPr algn="ctr" eaLnBrk="1" hangingPunct="1">
              <a:lnSpc>
                <a:spcPts val="1613"/>
              </a:lnSpc>
            </a:pPr>
            <a:endParaRPr lang="en-US" sz="1100">
              <a:latin typeface="Times New Roman" panose="02020603050405020304" pitchFamily="18" charset="0"/>
            </a:endParaRPr>
          </a:p>
          <a:p>
            <a:pPr algn="ctr" eaLnBrk="1" hangingPunct="1">
              <a:lnSpc>
                <a:spcPts val="1613"/>
              </a:lnSpc>
            </a:pPr>
            <a:r>
              <a:rPr lang="en-US" sz="1100">
                <a:latin typeface="Times New Roman" panose="02020603050405020304" pitchFamily="18" charset="0"/>
              </a:rPr>
              <a:t>14</a:t>
            </a:r>
          </a:p>
          <a:p>
            <a:pPr algn="ctr" eaLnBrk="1" hangingPunct="1">
              <a:lnSpc>
                <a:spcPts val="1613"/>
              </a:lnSpc>
            </a:pPr>
            <a:endParaRPr lang="en-US" sz="1100">
              <a:latin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3011488" y="301625"/>
            <a:ext cx="1474787" cy="195263"/>
          </a:xfrm>
          <a:prstGeom prst="rect">
            <a:avLst/>
          </a:prstGeom>
        </p:spPr>
        <p:txBody>
          <a:bodyPr wrap="none" lIns="0" tIns="0" rIns="0" bIns="0"/>
          <a:lstStyle/>
          <a:p>
            <a:pPr eaLnBrk="1" fontAlgn="auto" hangingPunct="1">
              <a:spcBef>
                <a:spcPts val="0"/>
              </a:spcBef>
              <a:spcAft>
                <a:spcPts val="0"/>
              </a:spcAft>
              <a:defRPr/>
            </a:pPr>
            <a:r>
              <a:rPr lang="en-US" sz="1300" b="1">
                <a:latin typeface="Times New Roman"/>
              </a:rPr>
              <a:t>SO</a:t>
            </a:r>
            <a:r>
              <a:rPr lang="en-US" sz="850">
                <a:latin typeface="Times New Roman"/>
              </a:rPr>
              <a:t>2</a:t>
            </a:r>
            <a:r>
              <a:rPr lang="en-US" sz="1300" b="1">
                <a:latin typeface="Times New Roman"/>
              </a:rPr>
              <a:t>: (+4) + 2(-2) = 0</a:t>
            </a:r>
          </a:p>
        </p:txBody>
      </p:sp>
      <p:sp>
        <p:nvSpPr>
          <p:cNvPr id="15363" name="Rectangle 2"/>
          <p:cNvSpPr>
            <a:spLocks noChangeArrowheads="1"/>
          </p:cNvSpPr>
          <p:nvPr/>
        </p:nvSpPr>
        <p:spPr bwMode="auto">
          <a:xfrm>
            <a:off x="268288" y="679450"/>
            <a:ext cx="6967537" cy="235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Aft>
                <a:spcPts val="838"/>
              </a:spcAft>
            </a:pPr>
            <a:r>
              <a:rPr lang="en-US" sz="1300">
                <a:latin typeface="Times New Roman" panose="02020603050405020304" pitchFamily="18" charset="0"/>
              </a:rPr>
              <a:t>Here is a convenient method for determining oxidation states. Basically, you treat the charges in the compound as a simple algebraic expression. For example, let's determine the oxidation states of the elements in the compound, KMnO</a:t>
            </a:r>
            <a:r>
              <a:rPr lang="en-US" sz="1300" baseline="-25000">
                <a:latin typeface="Times New Roman" panose="02020603050405020304" pitchFamily="18" charset="0"/>
              </a:rPr>
              <a:t>4</a:t>
            </a:r>
            <a:r>
              <a:rPr lang="en-US" sz="1300">
                <a:latin typeface="Times New Roman" panose="02020603050405020304" pitchFamily="18" charset="0"/>
              </a:rPr>
              <a:t>. Applying rule 2, we know that the oxidation state of potassium is +1. We will assign "x" to Mn for now, since manganese may be of several oxidation states. There are 4 oxygens at -2 apiece. The overall charge of the compound is zero:</a:t>
            </a:r>
          </a:p>
          <a:p>
            <a:pPr algn="ctr" eaLnBrk="1" hangingPunct="1">
              <a:lnSpc>
                <a:spcPts val="1675"/>
              </a:lnSpc>
            </a:pPr>
            <a:r>
              <a:rPr lang="en-US" sz="1300">
                <a:latin typeface="Times New Roman" panose="02020603050405020304" pitchFamily="18" charset="0"/>
              </a:rPr>
              <a:t>K Mn O</a:t>
            </a:r>
            <a:r>
              <a:rPr lang="en-US" sz="1100">
                <a:latin typeface="Candara" panose="020E0502030303020204" pitchFamily="34" charset="0"/>
              </a:rPr>
              <a:t>4 </a:t>
            </a:r>
          </a:p>
          <a:p>
            <a:pPr algn="ctr" eaLnBrk="1" hangingPunct="1">
              <a:lnSpc>
                <a:spcPts val="1675"/>
              </a:lnSpc>
            </a:pPr>
            <a:r>
              <a:rPr lang="en-US" sz="1300">
                <a:latin typeface="Times New Roman" panose="02020603050405020304" pitchFamily="18" charset="0"/>
              </a:rPr>
              <a:t>+1 x 4(-2)</a:t>
            </a:r>
          </a:p>
          <a:p>
            <a:pPr algn="just" eaLnBrk="1" hangingPunct="1">
              <a:spcAft>
                <a:spcPts val="213"/>
              </a:spcAft>
            </a:pPr>
            <a:r>
              <a:rPr lang="en-US" sz="1300">
                <a:latin typeface="Times New Roman" panose="02020603050405020304" pitchFamily="18" charset="0"/>
              </a:rPr>
              <a:t>The algebraic expression generated is:</a:t>
            </a:r>
          </a:p>
          <a:p>
            <a:pPr algn="ctr" eaLnBrk="1" hangingPunct="1">
              <a:spcAft>
                <a:spcPts val="213"/>
              </a:spcAft>
            </a:pPr>
            <a:r>
              <a:rPr lang="en-US" sz="1300">
                <a:latin typeface="Times New Roman" panose="02020603050405020304" pitchFamily="18" charset="0"/>
              </a:rPr>
              <a:t>1 + x -8 = 0</a:t>
            </a:r>
          </a:p>
          <a:p>
            <a:pPr algn="just" eaLnBrk="1" hangingPunct="1">
              <a:spcAft>
                <a:spcPts val="213"/>
              </a:spcAft>
            </a:pPr>
            <a:r>
              <a:rPr lang="en-US" sz="1300">
                <a:latin typeface="Times New Roman" panose="02020603050405020304" pitchFamily="18" charset="0"/>
              </a:rPr>
              <a:t>Solving for x gives the oxidation state of manganese:</a:t>
            </a:r>
          </a:p>
          <a:p>
            <a:pPr algn="ctr" eaLnBrk="1" hangingPunct="1">
              <a:spcAft>
                <a:spcPts val="1263"/>
              </a:spcAft>
            </a:pPr>
            <a:r>
              <a:rPr lang="en-US" sz="1300">
                <a:latin typeface="Times New Roman" panose="02020603050405020304" pitchFamily="18" charset="0"/>
              </a:rPr>
              <a:t>x - 7 = 0</a:t>
            </a:r>
          </a:p>
        </p:txBody>
      </p:sp>
      <p:sp>
        <p:nvSpPr>
          <p:cNvPr id="15364" name="Rectangle 3"/>
          <p:cNvSpPr>
            <a:spLocks noChangeArrowheads="1"/>
          </p:cNvSpPr>
          <p:nvPr/>
        </p:nvSpPr>
        <p:spPr bwMode="auto">
          <a:xfrm>
            <a:off x="3730625" y="3257550"/>
            <a:ext cx="4762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263"/>
              </a:spcBef>
              <a:spcAft>
                <a:spcPts val="1263"/>
              </a:spcAft>
            </a:pPr>
            <a:r>
              <a:rPr lang="en-US" sz="1300">
                <a:latin typeface="Times New Roman" panose="02020603050405020304" pitchFamily="18" charset="0"/>
              </a:rPr>
              <a:t>x = +7</a:t>
            </a:r>
          </a:p>
        </p:txBody>
      </p:sp>
      <p:sp>
        <p:nvSpPr>
          <p:cNvPr id="15365" name="Rectangle 4"/>
          <p:cNvSpPr>
            <a:spLocks noChangeArrowheads="1"/>
          </p:cNvSpPr>
          <p:nvPr/>
        </p:nvSpPr>
        <p:spPr bwMode="auto">
          <a:xfrm>
            <a:off x="271463" y="3630613"/>
            <a:ext cx="6951662" cy="238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ts val="1538"/>
              </a:lnSpc>
              <a:spcBef>
                <a:spcPts val="1263"/>
              </a:spcBef>
              <a:spcAft>
                <a:spcPts val="838"/>
              </a:spcAft>
            </a:pPr>
            <a:r>
              <a:rPr lang="en-US" sz="1300">
                <a:latin typeface="Times New Roman" panose="02020603050405020304" pitchFamily="18" charset="0"/>
              </a:rPr>
              <a:t>K Mn O</a:t>
            </a:r>
            <a:r>
              <a:rPr lang="en-US" sz="1100">
                <a:latin typeface="Candara" panose="020E0502030303020204" pitchFamily="34" charset="0"/>
              </a:rPr>
              <a:t>4 </a:t>
            </a:r>
          </a:p>
          <a:p>
            <a:pPr algn="ctr" eaLnBrk="1" hangingPunct="1">
              <a:lnSpc>
                <a:spcPts val="1538"/>
              </a:lnSpc>
            </a:pPr>
            <a:r>
              <a:rPr lang="en-US" sz="1300">
                <a:latin typeface="Times New Roman" panose="02020603050405020304" pitchFamily="18" charset="0"/>
              </a:rPr>
              <a:t>+1 +7 4(-2)</a:t>
            </a:r>
          </a:p>
          <a:p>
            <a:pPr algn="just" eaLnBrk="1" hangingPunct="1">
              <a:lnSpc>
                <a:spcPts val="1613"/>
              </a:lnSpc>
            </a:pPr>
            <a:r>
              <a:rPr lang="en-US" sz="1300">
                <a:latin typeface="Times New Roman" panose="02020603050405020304" pitchFamily="18" charset="0"/>
              </a:rPr>
              <a:t>Suppose the species under consideration is a polyatomic ion. For example, what is the oxidation state of chromium in dichromate ion, (&amp;</a:t>
            </a:r>
            <a:r>
              <a:rPr lang="en-US" sz="1100">
                <a:latin typeface="Candara" panose="020E0502030303020204" pitchFamily="34" charset="0"/>
              </a:rPr>
              <a:t>2</a:t>
            </a:r>
            <a:r>
              <a:rPr lang="en-US" sz="1300">
                <a:latin typeface="Times New Roman" panose="02020603050405020304" pitchFamily="18" charset="0"/>
              </a:rPr>
              <a:t>O</a:t>
            </a:r>
            <a:r>
              <a:rPr lang="en-US" sz="1100">
                <a:latin typeface="Candara" panose="020E0502030303020204" pitchFamily="34" charset="0"/>
              </a:rPr>
              <a:t>7</a:t>
            </a:r>
            <a:r>
              <a:rPr lang="en-US" sz="1300" baseline="30000">
                <a:latin typeface="Times New Roman" panose="02020603050405020304" pitchFamily="18" charset="0"/>
              </a:rPr>
              <a:t>2</a:t>
            </a:r>
            <a:r>
              <a:rPr lang="en-US" sz="1300">
                <a:latin typeface="Times New Roman" panose="02020603050405020304" pitchFamily="18" charset="0"/>
              </a:rPr>
              <a:t>')? As before, assign the oxidation state for oxygen, which is known to be -2. Since the oxidation state for chromium is not known, and two chromium atoms are present, assign the algebraic value of 2x for chromium:</a:t>
            </a:r>
          </a:p>
          <a:p>
            <a:pPr algn="ctr" eaLnBrk="1" hangingPunct="1">
              <a:lnSpc>
                <a:spcPts val="1513"/>
              </a:lnSpc>
            </a:pPr>
            <a:r>
              <a:rPr lang="en-US" sz="1300">
                <a:latin typeface="Times New Roman" panose="02020603050405020304" pitchFamily="18" charset="0"/>
              </a:rPr>
              <a:t>Cr</a:t>
            </a:r>
            <a:r>
              <a:rPr lang="en-US" sz="1100">
                <a:latin typeface="Candara" panose="020E0502030303020204" pitchFamily="34" charset="0"/>
              </a:rPr>
              <a:t>2</a:t>
            </a:r>
            <a:r>
              <a:rPr lang="en-US" sz="1300">
                <a:latin typeface="Times New Roman" panose="02020603050405020304" pitchFamily="18" charset="0"/>
              </a:rPr>
              <a:t> O</a:t>
            </a:r>
            <a:r>
              <a:rPr lang="en-US" sz="1100">
                <a:latin typeface="Candara" panose="020E0502030303020204" pitchFamily="34" charset="0"/>
              </a:rPr>
              <a:t>7</a:t>
            </a:r>
            <a:r>
              <a:rPr lang="en-US" sz="1300">
                <a:latin typeface="Times New Roman" panose="02020603050405020304" pitchFamily="18" charset="0"/>
              </a:rPr>
              <a:t> </a:t>
            </a:r>
            <a:r>
              <a:rPr lang="en-US" sz="1300" baseline="30000">
                <a:latin typeface="Times New Roman" panose="02020603050405020304" pitchFamily="18" charset="0"/>
              </a:rPr>
              <a:t>2-</a:t>
            </a:r>
          </a:p>
          <a:p>
            <a:pPr algn="ctr" eaLnBrk="1" hangingPunct="1">
              <a:lnSpc>
                <a:spcPts val="1513"/>
              </a:lnSpc>
            </a:pPr>
            <a:r>
              <a:rPr lang="en-US" sz="1300">
                <a:latin typeface="Times New Roman" panose="02020603050405020304" pitchFamily="18" charset="0"/>
              </a:rPr>
              <a:t>2x 7(-2)</a:t>
            </a:r>
          </a:p>
          <a:p>
            <a:pPr algn="just" eaLnBrk="1" hangingPunct="1">
              <a:lnSpc>
                <a:spcPts val="1563"/>
              </a:lnSpc>
            </a:pPr>
            <a:r>
              <a:rPr lang="en-US" sz="1300">
                <a:latin typeface="Times New Roman" panose="02020603050405020304" pitchFamily="18" charset="0"/>
              </a:rPr>
              <a:t>Set up the algebraic equation to solve for x. Since the overall charge of the ion is -2, the expression is set equal to -2 rather than 0:</a:t>
            </a:r>
          </a:p>
          <a:p>
            <a:pPr algn="ctr" eaLnBrk="1" hangingPunct="1">
              <a:lnSpc>
                <a:spcPts val="1563"/>
              </a:lnSpc>
              <a:spcAft>
                <a:spcPts val="838"/>
              </a:spcAft>
            </a:pPr>
            <a:r>
              <a:rPr lang="en-US" sz="1300">
                <a:latin typeface="Times New Roman" panose="02020603050405020304" pitchFamily="18" charset="0"/>
              </a:rPr>
              <a:t>2x + 7(-2) = -2</a:t>
            </a:r>
          </a:p>
        </p:txBody>
      </p:sp>
      <p:sp>
        <p:nvSpPr>
          <p:cNvPr id="15366" name="Rectangle 5"/>
          <p:cNvSpPr>
            <a:spLocks noChangeArrowheads="1"/>
          </p:cNvSpPr>
          <p:nvPr/>
        </p:nvSpPr>
        <p:spPr bwMode="auto">
          <a:xfrm>
            <a:off x="738188" y="6215063"/>
            <a:ext cx="365442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838"/>
              </a:spcBef>
              <a:spcAft>
                <a:spcPts val="213"/>
              </a:spcAft>
            </a:pPr>
            <a:r>
              <a:rPr lang="en-US" sz="1300">
                <a:latin typeface="Times New Roman" panose="02020603050405020304" pitchFamily="18" charset="0"/>
              </a:rPr>
              <a:t>Solve for x:</a:t>
            </a:r>
          </a:p>
          <a:p>
            <a:pPr algn="ctr" eaLnBrk="1" hangingPunct="1">
              <a:lnSpc>
                <a:spcPts val="2950"/>
              </a:lnSpc>
            </a:pPr>
            <a:r>
              <a:rPr lang="en-US" sz="1300">
                <a:latin typeface="Times New Roman" panose="02020603050405020304" pitchFamily="18" charset="0"/>
              </a:rPr>
              <a:t>                                                           2x - 14 = -2 </a:t>
            </a:r>
          </a:p>
          <a:p>
            <a:pPr algn="ctr" eaLnBrk="1" hangingPunct="1">
              <a:lnSpc>
                <a:spcPts val="2950"/>
              </a:lnSpc>
            </a:pPr>
            <a:r>
              <a:rPr lang="en-US" sz="1300">
                <a:latin typeface="Times New Roman" panose="02020603050405020304" pitchFamily="18" charset="0"/>
              </a:rPr>
              <a:t>                                                                    2x = 12</a:t>
            </a:r>
          </a:p>
        </p:txBody>
      </p:sp>
      <p:sp>
        <p:nvSpPr>
          <p:cNvPr id="15367" name="Rectangle 6"/>
          <p:cNvSpPr>
            <a:spLocks noChangeArrowheads="1"/>
          </p:cNvSpPr>
          <p:nvPr/>
        </p:nvSpPr>
        <p:spPr bwMode="auto">
          <a:xfrm>
            <a:off x="3781425" y="7165975"/>
            <a:ext cx="479425"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Aft>
                <a:spcPts val="1263"/>
              </a:spcAft>
            </a:pPr>
            <a:r>
              <a:rPr lang="en-US" sz="1300">
                <a:latin typeface="Times New Roman" panose="02020603050405020304" pitchFamily="18" charset="0"/>
              </a:rPr>
              <a:t>x = +6</a:t>
            </a:r>
          </a:p>
        </p:txBody>
      </p:sp>
      <p:sp>
        <p:nvSpPr>
          <p:cNvPr id="15368" name="Rectangle 7"/>
          <p:cNvSpPr>
            <a:spLocks noChangeArrowheads="1"/>
          </p:cNvSpPr>
          <p:nvPr/>
        </p:nvSpPr>
        <p:spPr bwMode="auto">
          <a:xfrm>
            <a:off x="268288" y="7540625"/>
            <a:ext cx="6950075" cy="233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263"/>
              </a:spcBef>
              <a:spcAft>
                <a:spcPts val="1263"/>
              </a:spcAft>
            </a:pPr>
            <a:r>
              <a:rPr lang="en-US" sz="1300">
                <a:latin typeface="Times New Roman" panose="02020603050405020304" pitchFamily="18" charset="0"/>
              </a:rPr>
              <a:t>Each chromium in the ion has an oxidation state of +6.</a:t>
            </a:r>
          </a:p>
          <a:p>
            <a:pPr algn="just" eaLnBrk="1" hangingPunct="1">
              <a:lnSpc>
                <a:spcPts val="1613"/>
              </a:lnSpc>
            </a:pPr>
            <a:r>
              <a:rPr lang="en-US" sz="1300">
                <a:latin typeface="Times New Roman" panose="02020603050405020304" pitchFamily="18" charset="0"/>
              </a:rPr>
              <a:t>Let's do one last example, where a polyatomic ion is involved. Suppose you need to find the oxidation state of all atoms in Fe</a:t>
            </a:r>
            <a:r>
              <a:rPr lang="en-US" sz="1300" baseline="-25000">
                <a:latin typeface="Times New Roman" panose="02020603050405020304" pitchFamily="18" charset="0"/>
              </a:rPr>
              <a:t>2</a:t>
            </a:r>
            <a:r>
              <a:rPr lang="en-US" sz="1300">
                <a:latin typeface="Times New Roman" panose="02020603050405020304" pitchFamily="18" charset="0"/>
              </a:rPr>
              <a:t>(CO</a:t>
            </a:r>
            <a:r>
              <a:rPr lang="en-US" sz="1300" baseline="-25000">
                <a:latin typeface="Times New Roman" panose="02020603050405020304" pitchFamily="18" charset="0"/>
              </a:rPr>
              <a:t>3</a:t>
            </a:r>
            <a:r>
              <a:rPr lang="en-US" sz="1300">
                <a:latin typeface="Times New Roman" panose="02020603050405020304" pitchFamily="18" charset="0"/>
              </a:rPr>
              <a:t>)</a:t>
            </a:r>
            <a:r>
              <a:rPr lang="en-US" sz="1300" baseline="-25000">
                <a:latin typeface="Times New Roman" panose="02020603050405020304" pitchFamily="18" charset="0"/>
              </a:rPr>
              <a:t>3</a:t>
            </a:r>
            <a:r>
              <a:rPr lang="en-US" sz="1300">
                <a:latin typeface="Times New Roman" panose="02020603050405020304" pitchFamily="18" charset="0"/>
              </a:rPr>
              <a:t>. Here two atoms, iron and carbon, have more than one possible oxidation state. What happens if you don't know the oxidation state of carbon in carbonate ion? In fact, knowledge of the oxidation state of carbon is unnecessary. What you need to know is the charge of carbonate ion (-2). Set up an algebraic expression while considering just the iron ion and the carbonate ion:</a:t>
            </a:r>
          </a:p>
          <a:p>
            <a:pPr algn="ctr" eaLnBrk="1" hangingPunct="1">
              <a:lnSpc>
                <a:spcPts val="1488"/>
              </a:lnSpc>
              <a:spcAft>
                <a:spcPts val="838"/>
              </a:spcAft>
            </a:pPr>
            <a:r>
              <a:rPr lang="en-US" sz="1300">
                <a:latin typeface="Times New Roman" panose="02020603050405020304" pitchFamily="18" charset="0"/>
              </a:rPr>
              <a:t>Fe</a:t>
            </a:r>
            <a:r>
              <a:rPr lang="en-US" sz="1100">
                <a:latin typeface="Candara" panose="020E0502030303020204" pitchFamily="34" charset="0"/>
              </a:rPr>
              <a:t>2</a:t>
            </a:r>
            <a:r>
              <a:rPr lang="en-US" sz="1300">
                <a:latin typeface="Times New Roman" panose="02020603050405020304" pitchFamily="18" charset="0"/>
              </a:rPr>
              <a:t> (CO</a:t>
            </a:r>
            <a:r>
              <a:rPr lang="en-US" sz="1300" baseline="-25000">
                <a:latin typeface="Times New Roman" panose="02020603050405020304" pitchFamily="18" charset="0"/>
              </a:rPr>
              <a:t>3</a:t>
            </a:r>
            <a:r>
              <a:rPr lang="en-US" sz="1300">
                <a:latin typeface="Times New Roman" panose="02020603050405020304" pitchFamily="18" charset="0"/>
              </a:rPr>
              <a:t>)</a:t>
            </a:r>
            <a:r>
              <a:rPr lang="en-US" sz="1300" baseline="-25000">
                <a:latin typeface="Times New Roman" panose="02020603050405020304" pitchFamily="18" charset="0"/>
              </a:rPr>
              <a:t>3</a:t>
            </a:r>
            <a:r>
              <a:rPr lang="en-US" sz="1300">
                <a:latin typeface="Times New Roman" panose="02020603050405020304" pitchFamily="18" charset="0"/>
              </a:rPr>
              <a:t> </a:t>
            </a:r>
          </a:p>
          <a:p>
            <a:pPr algn="ctr" eaLnBrk="1" hangingPunct="1">
              <a:lnSpc>
                <a:spcPts val="1488"/>
              </a:lnSpc>
              <a:spcAft>
                <a:spcPts val="838"/>
              </a:spcAft>
            </a:pPr>
            <a:r>
              <a:rPr lang="en-US" sz="1300">
                <a:latin typeface="Times New Roman" panose="02020603050405020304" pitchFamily="18" charset="0"/>
              </a:rPr>
              <a:t>2x 3(-2)</a:t>
            </a:r>
          </a:p>
          <a:p>
            <a:pPr algn="ctr" eaLnBrk="1" hangingPunct="1">
              <a:spcAft>
                <a:spcPts val="1263"/>
              </a:spcAft>
            </a:pPr>
            <a:r>
              <a:rPr lang="en-US" sz="1300">
                <a:latin typeface="Times New Roman" panose="02020603050405020304" pitchFamily="18" charset="0"/>
              </a:rPr>
              <a:t>2x - 6 = 0</a:t>
            </a:r>
          </a:p>
        </p:txBody>
      </p:sp>
      <p:sp>
        <p:nvSpPr>
          <p:cNvPr id="15369" name="Rectangle 8"/>
          <p:cNvSpPr>
            <a:spLocks noChangeArrowheads="1"/>
          </p:cNvSpPr>
          <p:nvPr/>
        </p:nvSpPr>
        <p:spPr bwMode="auto">
          <a:xfrm>
            <a:off x="3473450" y="9875838"/>
            <a:ext cx="536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indent="889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963"/>
              </a:lnSpc>
              <a:spcBef>
                <a:spcPts val="1263"/>
              </a:spcBef>
            </a:pPr>
            <a:r>
              <a:rPr lang="en-US" sz="1300">
                <a:latin typeface="Times New Roman" panose="02020603050405020304" pitchFamily="18" charset="0"/>
              </a:rPr>
              <a:t>2x = 6</a:t>
            </a:r>
          </a:p>
          <a:p>
            <a:pPr eaLnBrk="1" hangingPunct="1">
              <a:lnSpc>
                <a:spcPts val="1963"/>
              </a:lnSpc>
              <a:spcBef>
                <a:spcPts val="1263"/>
              </a:spcBef>
            </a:pPr>
            <a:r>
              <a:rPr lang="en-US" sz="1300">
                <a:latin typeface="Times New Roman" panose="02020603050405020304" pitchFamily="18" charset="0"/>
              </a:rPr>
              <a:t> </a:t>
            </a:r>
            <a:r>
              <a:rPr lang="en-US" sz="1100">
                <a:latin typeface="Times New Roman" panose="02020603050405020304" pitchFamily="18" charset="0"/>
              </a:rPr>
              <a:t>15</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3779838" y="304800"/>
            <a:ext cx="377825"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300" b="1">
                <a:latin typeface="Times New Roman" panose="02020603050405020304" pitchFamily="18" charset="0"/>
              </a:rPr>
              <a:t>x = 3</a:t>
            </a:r>
          </a:p>
        </p:txBody>
      </p:sp>
      <p:sp>
        <p:nvSpPr>
          <p:cNvPr id="16387" name="Rectangle 2"/>
          <p:cNvSpPr>
            <a:spLocks noChangeArrowheads="1"/>
          </p:cNvSpPr>
          <p:nvPr/>
        </p:nvSpPr>
        <p:spPr bwMode="auto">
          <a:xfrm>
            <a:off x="265113" y="679450"/>
            <a:ext cx="4638675"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563"/>
              </a:lnSpc>
            </a:pPr>
            <a:r>
              <a:rPr lang="en-US" sz="1300">
                <a:latin typeface="Times New Roman" panose="02020603050405020304" pitchFamily="18" charset="0"/>
              </a:rPr>
              <a:t>Each iron ion in the compound has an oxidation state of +3.</a:t>
            </a:r>
          </a:p>
          <a:p>
            <a:pPr eaLnBrk="1" hangingPunct="1">
              <a:lnSpc>
                <a:spcPts val="1563"/>
              </a:lnSpc>
            </a:pPr>
            <a:r>
              <a:rPr lang="en-US" sz="1300">
                <a:latin typeface="Times New Roman" panose="02020603050405020304" pitchFamily="18" charset="0"/>
              </a:rPr>
              <a:t>Next consider the carbonate ion independent of the iron (III) ion:</a:t>
            </a:r>
          </a:p>
          <a:p>
            <a:pPr algn="ctr" eaLnBrk="1" hangingPunct="1">
              <a:lnSpc>
                <a:spcPts val="1563"/>
              </a:lnSpc>
              <a:spcAft>
                <a:spcPts val="838"/>
              </a:spcAft>
            </a:pPr>
            <a:r>
              <a:rPr lang="en-US" sz="1300">
                <a:latin typeface="Times New Roman" panose="02020603050405020304" pitchFamily="18" charset="0"/>
              </a:rPr>
              <a:t>                                                                  C O</a:t>
            </a:r>
            <a:r>
              <a:rPr lang="en-US" sz="1100">
                <a:latin typeface="Candara" panose="020E0502030303020204" pitchFamily="34" charset="0"/>
              </a:rPr>
              <a:t>3</a:t>
            </a:r>
            <a:r>
              <a:rPr lang="en-US" sz="1300">
                <a:latin typeface="Times New Roman" panose="02020603050405020304" pitchFamily="18" charset="0"/>
              </a:rPr>
              <a:t> </a:t>
            </a:r>
            <a:r>
              <a:rPr lang="en-US" sz="1300" baseline="30000">
                <a:latin typeface="Times New Roman" panose="02020603050405020304" pitchFamily="18" charset="0"/>
              </a:rPr>
              <a:t>2-</a:t>
            </a:r>
          </a:p>
          <a:p>
            <a:pPr algn="ctr" eaLnBrk="1" hangingPunct="1">
              <a:lnSpc>
                <a:spcPts val="1563"/>
              </a:lnSpc>
              <a:spcAft>
                <a:spcPts val="838"/>
              </a:spcAft>
            </a:pPr>
            <a:r>
              <a:rPr lang="en-US" sz="1300">
                <a:latin typeface="Times New Roman" panose="02020603050405020304" pitchFamily="18" charset="0"/>
              </a:rPr>
              <a:t>                                                                    x 3(-2)</a:t>
            </a:r>
          </a:p>
        </p:txBody>
      </p:sp>
      <p:sp>
        <p:nvSpPr>
          <p:cNvPr id="16388" name="Rectangle 3"/>
          <p:cNvSpPr>
            <a:spLocks noChangeArrowheads="1"/>
          </p:cNvSpPr>
          <p:nvPr/>
        </p:nvSpPr>
        <p:spPr bwMode="auto">
          <a:xfrm>
            <a:off x="3636963" y="1660525"/>
            <a:ext cx="669925"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838"/>
              </a:spcBef>
              <a:spcAft>
                <a:spcPts val="1263"/>
              </a:spcAft>
            </a:pPr>
            <a:r>
              <a:rPr lang="en-US" sz="1300">
                <a:latin typeface="Times New Roman" panose="02020603050405020304" pitchFamily="18" charset="0"/>
              </a:rPr>
              <a:t>x - 6 = -2</a:t>
            </a:r>
          </a:p>
        </p:txBody>
      </p:sp>
      <p:sp>
        <p:nvSpPr>
          <p:cNvPr id="16389" name="Rectangle 4"/>
          <p:cNvSpPr>
            <a:spLocks noChangeArrowheads="1"/>
          </p:cNvSpPr>
          <p:nvPr/>
        </p:nvSpPr>
        <p:spPr bwMode="auto">
          <a:xfrm>
            <a:off x="3730625" y="2036763"/>
            <a:ext cx="4794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263"/>
              </a:spcBef>
              <a:spcAft>
                <a:spcPts val="1263"/>
              </a:spcAft>
            </a:pPr>
            <a:r>
              <a:rPr lang="en-US" sz="1300">
                <a:latin typeface="Times New Roman" panose="02020603050405020304" pitchFamily="18" charset="0"/>
              </a:rPr>
              <a:t>x = +4</a:t>
            </a:r>
          </a:p>
        </p:txBody>
      </p:sp>
      <p:sp>
        <p:nvSpPr>
          <p:cNvPr id="16390" name="Rectangle 5"/>
          <p:cNvSpPr>
            <a:spLocks noChangeArrowheads="1"/>
          </p:cNvSpPr>
          <p:nvPr/>
        </p:nvSpPr>
        <p:spPr bwMode="auto">
          <a:xfrm>
            <a:off x="268288" y="2411413"/>
            <a:ext cx="6337300"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263"/>
              </a:spcBef>
              <a:spcAft>
                <a:spcPts val="1263"/>
              </a:spcAft>
            </a:pPr>
            <a:r>
              <a:rPr lang="en-US" sz="1300">
                <a:latin typeface="Times New Roman" panose="02020603050405020304" pitchFamily="18" charset="0"/>
              </a:rPr>
              <a:t>The oxidation state of carbon is +4 and each oxygen is -2.</a:t>
            </a:r>
          </a:p>
          <a:p>
            <a:pPr eaLnBrk="1" hangingPunct="1">
              <a:lnSpc>
                <a:spcPts val="1613"/>
              </a:lnSpc>
              <a:spcAft>
                <a:spcPts val="425"/>
              </a:spcAft>
            </a:pPr>
            <a:r>
              <a:rPr lang="en-US" sz="1300">
                <a:latin typeface="Times New Roman" panose="02020603050405020304" pitchFamily="18" charset="0"/>
              </a:rPr>
              <a:t>Let's look at a redox reaction and identify the substance oxidized, substance reduced, the oxidizing agent and the reducing agent:</a:t>
            </a:r>
          </a:p>
          <a:p>
            <a:pPr eaLnBrk="1" hangingPunct="1">
              <a:lnSpc>
                <a:spcPts val="1613"/>
              </a:lnSpc>
            </a:pPr>
            <a:endParaRPr lang="en-US" sz="1300">
              <a:latin typeface="Times New Roman" panose="02020603050405020304" pitchFamily="18" charset="0"/>
            </a:endParaRPr>
          </a:p>
          <a:p>
            <a:pPr eaLnBrk="1" hangingPunct="1">
              <a:lnSpc>
                <a:spcPts val="1613"/>
              </a:lnSpc>
            </a:pPr>
            <a:r>
              <a:rPr lang="en-US" sz="1300">
                <a:latin typeface="Times New Roman" panose="02020603050405020304" pitchFamily="18" charset="0"/>
              </a:rPr>
              <a:t>First, determine the oxidation states for each of the atoms in the reactants and products. Elemental copper, Cu(s), has an oxidation state of zero (0).</a:t>
            </a:r>
          </a:p>
          <a:p>
            <a:pPr eaLnBrk="1" hangingPunct="1">
              <a:lnSpc>
                <a:spcPts val="1613"/>
              </a:lnSpc>
            </a:pPr>
            <a:r>
              <a:rPr lang="en-US" sz="1300">
                <a:latin typeface="Times New Roman" panose="02020603050405020304" pitchFamily="18" charset="0"/>
              </a:rPr>
              <a:t>For nitric acid, HNO</a:t>
            </a:r>
            <a:r>
              <a:rPr lang="en-US" sz="1100">
                <a:latin typeface="Candara" panose="020E0502030303020204" pitchFamily="34" charset="0"/>
              </a:rPr>
              <a:t>3</a:t>
            </a:r>
            <a:r>
              <a:rPr lang="en-US" sz="1300">
                <a:latin typeface="Times New Roman" panose="02020603050405020304" pitchFamily="18" charset="0"/>
              </a:rPr>
              <a:t>:</a:t>
            </a:r>
          </a:p>
          <a:p>
            <a:pPr algn="ctr" eaLnBrk="1" hangingPunct="1">
              <a:lnSpc>
                <a:spcPts val="1513"/>
              </a:lnSpc>
              <a:spcAft>
                <a:spcPts val="838"/>
              </a:spcAft>
            </a:pPr>
            <a:r>
              <a:rPr lang="en-US" sz="1300">
                <a:latin typeface="Times New Roman" panose="02020603050405020304" pitchFamily="18" charset="0"/>
              </a:rPr>
              <a:t>H N O</a:t>
            </a:r>
            <a:r>
              <a:rPr lang="en-US" sz="1100">
                <a:latin typeface="Candara" panose="020E0502030303020204" pitchFamily="34" charset="0"/>
              </a:rPr>
              <a:t>3 </a:t>
            </a:r>
          </a:p>
          <a:p>
            <a:pPr algn="ctr" eaLnBrk="1" hangingPunct="1">
              <a:lnSpc>
                <a:spcPts val="1513"/>
              </a:lnSpc>
              <a:spcAft>
                <a:spcPts val="838"/>
              </a:spcAft>
            </a:pPr>
            <a:r>
              <a:rPr lang="en-US" sz="1300">
                <a:latin typeface="Times New Roman" panose="02020603050405020304" pitchFamily="18" charset="0"/>
              </a:rPr>
              <a:t>+1 x 3(-2)</a:t>
            </a:r>
          </a:p>
          <a:p>
            <a:pPr algn="ctr" eaLnBrk="1" hangingPunct="1">
              <a:spcAft>
                <a:spcPts val="1263"/>
              </a:spcAft>
            </a:pPr>
            <a:r>
              <a:rPr lang="en-US" sz="1300">
                <a:latin typeface="Times New Roman" panose="02020603050405020304" pitchFamily="18" charset="0"/>
              </a:rPr>
              <a:t>1 + x - 6 = 0</a:t>
            </a:r>
          </a:p>
        </p:txBody>
      </p:sp>
      <p:sp>
        <p:nvSpPr>
          <p:cNvPr id="16391" name="Rectangle 6"/>
          <p:cNvSpPr>
            <a:spLocks noChangeArrowheads="1"/>
          </p:cNvSpPr>
          <p:nvPr/>
        </p:nvSpPr>
        <p:spPr bwMode="auto">
          <a:xfrm>
            <a:off x="3457575" y="5040313"/>
            <a:ext cx="4762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263"/>
              </a:spcBef>
              <a:spcAft>
                <a:spcPts val="1263"/>
              </a:spcAft>
            </a:pPr>
            <a:r>
              <a:rPr lang="en-US" sz="1300">
                <a:latin typeface="Times New Roman" panose="02020603050405020304" pitchFamily="18" charset="0"/>
              </a:rPr>
              <a:t>x = +5</a:t>
            </a:r>
          </a:p>
        </p:txBody>
      </p:sp>
      <p:sp>
        <p:nvSpPr>
          <p:cNvPr id="16392" name="Rectangle 7"/>
          <p:cNvSpPr>
            <a:spLocks noChangeArrowheads="1"/>
          </p:cNvSpPr>
          <p:nvPr/>
        </p:nvSpPr>
        <p:spPr bwMode="auto">
          <a:xfrm>
            <a:off x="2903538" y="5475288"/>
            <a:ext cx="1860550"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263"/>
              </a:spcBef>
              <a:spcAft>
                <a:spcPts val="1263"/>
              </a:spcAft>
            </a:pPr>
            <a:r>
              <a:rPr lang="en-US" sz="1300">
                <a:latin typeface="Times New Roman" panose="02020603050405020304" pitchFamily="18" charset="0"/>
              </a:rPr>
              <a:t>so, H = +1, N = +5, O = -2</a:t>
            </a:r>
          </a:p>
        </p:txBody>
      </p:sp>
      <p:sp>
        <p:nvSpPr>
          <p:cNvPr id="16393" name="Rectangle 8"/>
          <p:cNvSpPr>
            <a:spLocks noChangeArrowheads="1"/>
          </p:cNvSpPr>
          <p:nvPr/>
        </p:nvSpPr>
        <p:spPr bwMode="auto">
          <a:xfrm>
            <a:off x="725488" y="6038850"/>
            <a:ext cx="3525837"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538"/>
              </a:lnSpc>
              <a:spcBef>
                <a:spcPts val="1263"/>
              </a:spcBef>
            </a:pPr>
            <a:r>
              <a:rPr lang="en-US" sz="1300">
                <a:latin typeface="Times New Roman" panose="02020603050405020304" pitchFamily="18" charset="0"/>
              </a:rPr>
              <a:t>For copper (II) nitrate, Cu (NO</a:t>
            </a:r>
            <a:r>
              <a:rPr lang="en-US" sz="1100">
                <a:latin typeface="Candara" panose="020E0502030303020204" pitchFamily="34" charset="0"/>
              </a:rPr>
              <a:t>3</a:t>
            </a:r>
            <a:r>
              <a:rPr lang="en-US" sz="1300">
                <a:latin typeface="Times New Roman" panose="02020603050405020304" pitchFamily="18" charset="0"/>
              </a:rPr>
              <a:t>)</a:t>
            </a:r>
            <a:r>
              <a:rPr lang="en-US" sz="1100">
                <a:latin typeface="Candara" panose="020E0502030303020204" pitchFamily="34" charset="0"/>
              </a:rPr>
              <a:t>2</a:t>
            </a:r>
            <a:r>
              <a:rPr lang="en-US" sz="1300">
                <a:latin typeface="Times New Roman" panose="02020603050405020304" pitchFamily="18" charset="0"/>
              </a:rPr>
              <a:t> :</a:t>
            </a:r>
          </a:p>
          <a:p>
            <a:pPr eaLnBrk="1" hangingPunct="1">
              <a:lnSpc>
                <a:spcPts val="1538"/>
              </a:lnSpc>
            </a:pPr>
            <a:r>
              <a:rPr lang="en-US" sz="1300">
                <a:latin typeface="Times New Roman" panose="02020603050405020304" pitchFamily="18" charset="0"/>
              </a:rPr>
              <a:t>Copper is +2, since two nitrates are each -1.</a:t>
            </a:r>
          </a:p>
          <a:p>
            <a:pPr eaLnBrk="1" hangingPunct="1">
              <a:lnSpc>
                <a:spcPts val="1538"/>
              </a:lnSpc>
            </a:pPr>
            <a:r>
              <a:rPr lang="en-US" sz="1300">
                <a:latin typeface="Times New Roman" panose="02020603050405020304" pitchFamily="18" charset="0"/>
              </a:rPr>
              <a:t>Nitrate ion:</a:t>
            </a:r>
          </a:p>
          <a:p>
            <a:pPr algn="ctr" eaLnBrk="1" hangingPunct="1">
              <a:lnSpc>
                <a:spcPts val="1538"/>
              </a:lnSpc>
              <a:spcAft>
                <a:spcPts val="838"/>
              </a:spcAft>
            </a:pPr>
            <a:r>
              <a:rPr lang="en-US" sz="1300">
                <a:latin typeface="Times New Roman" panose="02020603050405020304" pitchFamily="18" charset="0"/>
              </a:rPr>
              <a:t>                                                                  N O</a:t>
            </a:r>
            <a:r>
              <a:rPr lang="en-US" sz="1100">
                <a:latin typeface="Candara" panose="020E0502030303020204" pitchFamily="34" charset="0"/>
              </a:rPr>
              <a:t>3</a:t>
            </a:r>
            <a:r>
              <a:rPr lang="en-US" sz="1300">
                <a:latin typeface="Times New Roman" panose="02020603050405020304" pitchFamily="18" charset="0"/>
              </a:rPr>
              <a:t> 1-</a:t>
            </a:r>
          </a:p>
          <a:p>
            <a:pPr algn="ctr" eaLnBrk="1" hangingPunct="1">
              <a:lnSpc>
                <a:spcPts val="1538"/>
              </a:lnSpc>
              <a:spcAft>
                <a:spcPts val="838"/>
              </a:spcAft>
            </a:pPr>
            <a:r>
              <a:rPr lang="en-US" sz="1300">
                <a:latin typeface="Times New Roman" panose="02020603050405020304" pitchFamily="18" charset="0"/>
              </a:rPr>
              <a:t>                                                                  x 3(-2)</a:t>
            </a:r>
          </a:p>
        </p:txBody>
      </p:sp>
      <p:sp>
        <p:nvSpPr>
          <p:cNvPr id="16394" name="Rectangle 9"/>
          <p:cNvSpPr>
            <a:spLocks noChangeArrowheads="1"/>
          </p:cNvSpPr>
          <p:nvPr/>
        </p:nvSpPr>
        <p:spPr bwMode="auto">
          <a:xfrm>
            <a:off x="3636963" y="7205663"/>
            <a:ext cx="657225"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838"/>
              </a:spcBef>
              <a:spcAft>
                <a:spcPts val="1263"/>
              </a:spcAft>
            </a:pPr>
            <a:r>
              <a:rPr lang="en-US" sz="1300">
                <a:latin typeface="Times New Roman" panose="02020603050405020304" pitchFamily="18" charset="0"/>
              </a:rPr>
              <a:t>x - 6 = -1</a:t>
            </a:r>
          </a:p>
        </p:txBody>
      </p:sp>
      <p:sp>
        <p:nvSpPr>
          <p:cNvPr id="16395" name="Rectangle 10"/>
          <p:cNvSpPr>
            <a:spLocks noChangeArrowheads="1"/>
          </p:cNvSpPr>
          <p:nvPr/>
        </p:nvSpPr>
        <p:spPr bwMode="auto">
          <a:xfrm>
            <a:off x="3730625" y="7583488"/>
            <a:ext cx="4762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263"/>
              </a:spcBef>
              <a:spcAft>
                <a:spcPts val="1263"/>
              </a:spcAft>
            </a:pPr>
            <a:r>
              <a:rPr lang="en-US" sz="1300">
                <a:latin typeface="Times New Roman" panose="02020603050405020304" pitchFamily="18" charset="0"/>
              </a:rPr>
              <a:t>x = +5</a:t>
            </a:r>
          </a:p>
        </p:txBody>
      </p:sp>
      <p:sp>
        <p:nvSpPr>
          <p:cNvPr id="16396" name="Rectangle 11"/>
          <p:cNvSpPr>
            <a:spLocks noChangeArrowheads="1"/>
          </p:cNvSpPr>
          <p:nvPr/>
        </p:nvSpPr>
        <p:spPr bwMode="auto">
          <a:xfrm>
            <a:off x="3008313" y="7954963"/>
            <a:ext cx="193198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263"/>
              </a:spcBef>
              <a:spcAft>
                <a:spcPts val="1263"/>
              </a:spcAft>
            </a:pPr>
            <a:r>
              <a:rPr lang="en-US" sz="1300">
                <a:latin typeface="Times New Roman" panose="02020603050405020304" pitchFamily="18" charset="0"/>
              </a:rPr>
              <a:t>so, Cu = +2, N = +5, O = -2</a:t>
            </a:r>
          </a:p>
        </p:txBody>
      </p:sp>
      <p:sp>
        <p:nvSpPr>
          <p:cNvPr id="16397" name="Rectangle 12"/>
          <p:cNvSpPr>
            <a:spLocks noChangeArrowheads="1"/>
          </p:cNvSpPr>
          <p:nvPr/>
        </p:nvSpPr>
        <p:spPr bwMode="auto">
          <a:xfrm>
            <a:off x="728663" y="8326438"/>
            <a:ext cx="3548062"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538"/>
              </a:lnSpc>
              <a:spcBef>
                <a:spcPts val="1263"/>
              </a:spcBef>
            </a:pPr>
            <a:r>
              <a:rPr lang="en-US" sz="1300">
                <a:latin typeface="Times New Roman" panose="02020603050405020304" pitchFamily="18" charset="0"/>
              </a:rPr>
              <a:t>For nitrogen dioxide, NO</a:t>
            </a:r>
            <a:r>
              <a:rPr lang="en-US" sz="1100">
                <a:latin typeface="Candara" panose="020E0502030303020204" pitchFamily="34" charset="0"/>
              </a:rPr>
              <a:t>2</a:t>
            </a:r>
            <a:r>
              <a:rPr lang="en-US" sz="1300">
                <a:latin typeface="Times New Roman" panose="02020603050405020304" pitchFamily="18" charset="0"/>
              </a:rPr>
              <a:t>:</a:t>
            </a:r>
          </a:p>
          <a:p>
            <a:pPr algn="ctr" eaLnBrk="1" hangingPunct="1">
              <a:lnSpc>
                <a:spcPts val="1538"/>
              </a:lnSpc>
              <a:spcAft>
                <a:spcPts val="838"/>
              </a:spcAft>
            </a:pPr>
            <a:r>
              <a:rPr lang="en-US" sz="1300">
                <a:latin typeface="Times New Roman" panose="02020603050405020304" pitchFamily="18" charset="0"/>
              </a:rPr>
              <a:t>                                                                    N O2 </a:t>
            </a:r>
          </a:p>
          <a:p>
            <a:pPr algn="ctr" eaLnBrk="1" hangingPunct="1">
              <a:lnSpc>
                <a:spcPts val="1538"/>
              </a:lnSpc>
              <a:spcAft>
                <a:spcPts val="838"/>
              </a:spcAft>
            </a:pPr>
            <a:r>
              <a:rPr lang="en-US" sz="1300">
                <a:latin typeface="Times New Roman" panose="02020603050405020304" pitchFamily="18" charset="0"/>
              </a:rPr>
              <a:t>                                                                      x 2(-2)</a:t>
            </a:r>
          </a:p>
          <a:p>
            <a:pPr algn="ctr" eaLnBrk="1" hangingPunct="1">
              <a:spcAft>
                <a:spcPts val="1263"/>
              </a:spcAft>
            </a:pPr>
            <a:r>
              <a:rPr lang="en-US" sz="1300">
                <a:latin typeface="Times New Roman" panose="02020603050405020304" pitchFamily="18" charset="0"/>
              </a:rPr>
              <a:t>                                                                    x - 4 = 0</a:t>
            </a:r>
          </a:p>
        </p:txBody>
      </p:sp>
      <p:sp>
        <p:nvSpPr>
          <p:cNvPr id="16398" name="Rectangle 13"/>
          <p:cNvSpPr>
            <a:spLocks noChangeArrowheads="1"/>
          </p:cNvSpPr>
          <p:nvPr/>
        </p:nvSpPr>
        <p:spPr bwMode="auto">
          <a:xfrm>
            <a:off x="3730625" y="9475788"/>
            <a:ext cx="479425"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263"/>
              </a:spcBef>
              <a:spcAft>
                <a:spcPts val="1263"/>
              </a:spcAft>
            </a:pPr>
            <a:r>
              <a:rPr lang="en-US" sz="1300">
                <a:latin typeface="Times New Roman" panose="02020603050405020304" pitchFamily="18" charset="0"/>
              </a:rPr>
              <a:t>x = +4</a:t>
            </a:r>
          </a:p>
        </p:txBody>
      </p:sp>
      <p:sp>
        <p:nvSpPr>
          <p:cNvPr id="16399" name="Rectangle 14"/>
          <p:cNvSpPr>
            <a:spLocks noChangeArrowheads="1"/>
          </p:cNvSpPr>
          <p:nvPr/>
        </p:nvSpPr>
        <p:spPr bwMode="auto">
          <a:xfrm>
            <a:off x="3333750" y="9850438"/>
            <a:ext cx="1284288"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263"/>
              </a:spcBef>
            </a:pPr>
            <a:r>
              <a:rPr lang="en-US" sz="1300">
                <a:latin typeface="Times New Roman" panose="02020603050405020304" pitchFamily="18" charset="0"/>
              </a:rPr>
              <a:t>so, N = +4, O = -2</a:t>
            </a:r>
          </a:p>
        </p:txBody>
      </p:sp>
      <p:sp>
        <p:nvSpPr>
          <p:cNvPr id="16400" name="Rectangle 15"/>
          <p:cNvSpPr>
            <a:spLocks noChangeArrowheads="1"/>
          </p:cNvSpPr>
          <p:nvPr/>
        </p:nvSpPr>
        <p:spPr bwMode="auto">
          <a:xfrm>
            <a:off x="3670300" y="10363200"/>
            <a:ext cx="1635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16</a:t>
            </a:r>
          </a:p>
        </p:txBody>
      </p:sp>
      <p:pic>
        <p:nvPicPr>
          <p:cNvPr id="16401"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338" y="3240088"/>
            <a:ext cx="69167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2462</Words>
  <Application>Microsoft Office PowerPoint</Application>
  <PresentationFormat>Custom</PresentationFormat>
  <Paragraphs>171</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Calibri</vt:lpstr>
      <vt:lpstr>Arial</vt:lpstr>
      <vt:lpstr>Times New Roman</vt:lpstr>
      <vt:lpstr>Candara</vt:lpstr>
      <vt:lpstr>Segoe UI</vt:lpstr>
      <vt:lpstr>Impact</vt:lpstr>
      <vt:lpstr>Verdana</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Medical dept</dc:creator>
  <cp:keywords/>
  <cp:lastModifiedBy>hp</cp:lastModifiedBy>
  <cp:revision>39</cp:revision>
  <dcterms:modified xsi:type="dcterms:W3CDTF">2018-11-17T14:53:23Z</dcterms:modified>
</cp:coreProperties>
</file>